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0" r:id="rId2"/>
    <p:sldId id="261" r:id="rId3"/>
    <p:sldId id="297" r:id="rId4"/>
    <p:sldId id="262" r:id="rId5"/>
    <p:sldId id="302" r:id="rId6"/>
    <p:sldId id="291" r:id="rId7"/>
    <p:sldId id="320" r:id="rId8"/>
    <p:sldId id="293" r:id="rId9"/>
    <p:sldId id="263" r:id="rId10"/>
    <p:sldId id="264" r:id="rId11"/>
    <p:sldId id="265" r:id="rId12"/>
    <p:sldId id="303" r:id="rId13"/>
    <p:sldId id="304" r:id="rId14"/>
    <p:sldId id="305" r:id="rId15"/>
    <p:sldId id="307" r:id="rId16"/>
    <p:sldId id="309" r:id="rId17"/>
    <p:sldId id="266" r:id="rId18"/>
    <p:sldId id="267" r:id="rId19"/>
    <p:sldId id="311" r:id="rId20"/>
    <p:sldId id="312" r:id="rId21"/>
    <p:sldId id="268" r:id="rId22"/>
    <p:sldId id="269" r:id="rId23"/>
    <p:sldId id="270" r:id="rId24"/>
    <p:sldId id="271" r:id="rId25"/>
    <p:sldId id="272" r:id="rId26"/>
    <p:sldId id="321" r:id="rId27"/>
    <p:sldId id="273" r:id="rId28"/>
    <p:sldId id="274" r:id="rId29"/>
    <p:sldId id="275" r:id="rId30"/>
    <p:sldId id="276" r:id="rId31"/>
    <p:sldId id="277" r:id="rId32"/>
    <p:sldId id="278" r:id="rId33"/>
    <p:sldId id="279" r:id="rId34"/>
    <p:sldId id="280" r:id="rId35"/>
    <p:sldId id="315" r:id="rId36"/>
    <p:sldId id="316" r:id="rId37"/>
    <p:sldId id="317" r:id="rId38"/>
    <p:sldId id="281" r:id="rId39"/>
    <p:sldId id="282" r:id="rId40"/>
    <p:sldId id="283" r:id="rId41"/>
    <p:sldId id="284" r:id="rId42"/>
    <p:sldId id="285" r:id="rId43"/>
    <p:sldId id="286" r:id="rId44"/>
    <p:sldId id="287" r:id="rId45"/>
    <p:sldId id="288" r:id="rId46"/>
    <p:sldId id="289"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85823"/>
  </p:normalViewPr>
  <p:slideViewPr>
    <p:cSldViewPr snapToGrid="0" snapToObjects="1">
      <p:cViewPr>
        <p:scale>
          <a:sx n="93" d="100"/>
          <a:sy n="93" d="100"/>
        </p:scale>
        <p:origin x="1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B3E29-170A-2644-B5E0-6C2E593125C9}" type="datetimeFigureOut">
              <a:rPr kumimoji="1" lang="zh-CN" altLang="en-US" smtClean="0"/>
              <a:t>2018/3/17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DEDEB-CDEC-B547-B9FA-8D605615F2E1}" type="slidenum">
              <a:rPr kumimoji="1" lang="zh-CN" altLang="en-US" smtClean="0"/>
              <a:t>‹#›</a:t>
            </a:fld>
            <a:endParaRPr kumimoji="1" lang="zh-CN" altLang="en-US"/>
          </a:p>
        </p:txBody>
      </p:sp>
    </p:spTree>
    <p:extLst>
      <p:ext uri="{BB962C8B-B14F-4D97-AF65-F5344CB8AC3E}">
        <p14:creationId xmlns:p14="http://schemas.microsoft.com/office/powerpoint/2010/main" val="52315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baseline="0" dirty="0" smtClean="0">
                <a:solidFill>
                  <a:schemeClr val="tx1"/>
                </a:solidFill>
                <a:latin typeface="+mn-lt"/>
                <a:ea typeface="+mn-ea"/>
                <a:cs typeface="+mn-cs"/>
              </a:rPr>
              <a:t>比赛目的很明确，利用玉米的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数据预测性状，每个样本有约</a:t>
            </a:r>
            <a:r>
              <a:rPr lang="en-US" altLang="zh-CN" sz="1200" u="none" kern="1200" baseline="0" dirty="0" smtClean="0">
                <a:solidFill>
                  <a:schemeClr val="tx1"/>
                </a:solidFill>
                <a:latin typeface="+mn-lt"/>
                <a:ea typeface="+mn-ea"/>
                <a:cs typeface="+mn-cs"/>
              </a:rPr>
              <a:t>190</a:t>
            </a:r>
            <a:r>
              <a:rPr lang="zh-CN" altLang="en-US" sz="1200" u="none" kern="1200" baseline="0" dirty="0" smtClean="0">
                <a:solidFill>
                  <a:schemeClr val="tx1"/>
                </a:solidFill>
                <a:latin typeface="+mn-lt"/>
                <a:ea typeface="+mn-ea"/>
                <a:cs typeface="+mn-cs"/>
              </a:rPr>
              <a:t>万</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来预测样本的三个性状，初赛训练集与测试集划分如图。</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单核苷酸多态性</a:t>
            </a:r>
            <a:r>
              <a:rPr lang="en-US" altLang="zh-CN" sz="1200" u="none" kern="1200" baseline="0" dirty="0" smtClean="0">
                <a:solidFill>
                  <a:schemeClr val="tx1"/>
                </a:solidFill>
                <a:latin typeface="+mn-lt"/>
                <a:ea typeface="+mn-ea"/>
                <a:cs typeface="+mn-cs"/>
              </a:rPr>
              <a:t>(single nucleotide polymorphism</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主要是指在基因组水平上由单个核苷酸的变异所引起的</a:t>
            </a:r>
            <a:r>
              <a:rPr lang="en-US" altLang="zh-CN" sz="1200" u="none" kern="1200" baseline="0" dirty="0" smtClean="0">
                <a:solidFill>
                  <a:schemeClr val="tx1"/>
                </a:solidFill>
                <a:latin typeface="+mn-lt"/>
                <a:ea typeface="+mn-ea"/>
                <a:cs typeface="+mn-cs"/>
              </a:rPr>
              <a:t>DNA</a:t>
            </a:r>
            <a:r>
              <a:rPr lang="zh-CN" altLang="en-US" sz="1200" u="none" kern="1200" baseline="0" dirty="0" smtClean="0">
                <a:solidFill>
                  <a:schemeClr val="tx1"/>
                </a:solidFill>
                <a:latin typeface="+mn-lt"/>
                <a:ea typeface="+mn-ea"/>
                <a:cs typeface="+mn-cs"/>
              </a:rPr>
              <a:t>序列多态性。它是人类可遗传的变异中最常见的一种。占所有已知多态性的</a:t>
            </a:r>
            <a:r>
              <a:rPr lang="en-US" altLang="zh-CN" sz="1200" u="none" kern="1200" baseline="0" dirty="0" smtClean="0">
                <a:solidFill>
                  <a:schemeClr val="tx1"/>
                </a:solidFill>
                <a:latin typeface="+mn-lt"/>
                <a:ea typeface="+mn-ea"/>
                <a:cs typeface="+mn-cs"/>
              </a:rPr>
              <a:t>90%</a:t>
            </a:r>
            <a:r>
              <a:rPr lang="zh-CN" altLang="en-US" sz="1200" u="none" kern="1200" baseline="0" dirty="0" smtClean="0">
                <a:solidFill>
                  <a:schemeClr val="tx1"/>
                </a:solidFill>
                <a:latin typeface="+mn-lt"/>
                <a:ea typeface="+mn-ea"/>
                <a:cs typeface="+mn-cs"/>
              </a:rPr>
              <a:t>以上。</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在人类基因组中广泛存在，平均每</a:t>
            </a:r>
            <a:r>
              <a:rPr lang="en-US" altLang="zh-CN" sz="1200" u="none" kern="1200" baseline="0" dirty="0" smtClean="0">
                <a:solidFill>
                  <a:schemeClr val="tx1"/>
                </a:solidFill>
                <a:latin typeface="+mn-lt"/>
                <a:ea typeface="+mn-ea"/>
                <a:cs typeface="+mn-cs"/>
              </a:rPr>
              <a:t>500</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1000</a:t>
            </a:r>
            <a:r>
              <a:rPr lang="zh-CN" altLang="en-US" sz="1200" u="none" kern="1200" baseline="0" dirty="0" smtClean="0">
                <a:solidFill>
                  <a:schemeClr val="tx1"/>
                </a:solidFill>
                <a:latin typeface="+mn-lt"/>
                <a:ea typeface="+mn-ea"/>
                <a:cs typeface="+mn-cs"/>
              </a:rPr>
              <a:t>个碱基对中就有</a:t>
            </a:r>
            <a:r>
              <a:rPr lang="en-US" altLang="zh-CN" sz="1200" u="none" kern="1200" baseline="0" dirty="0" smtClean="0">
                <a:solidFill>
                  <a:schemeClr val="tx1"/>
                </a:solidFill>
                <a:latin typeface="+mn-lt"/>
                <a:ea typeface="+mn-ea"/>
                <a:cs typeface="+mn-cs"/>
              </a:rPr>
              <a:t>1</a:t>
            </a:r>
            <a:r>
              <a:rPr lang="zh-CN" altLang="en-US" sz="1200" u="none" kern="1200" baseline="0" dirty="0" smtClean="0">
                <a:solidFill>
                  <a:schemeClr val="tx1"/>
                </a:solidFill>
                <a:latin typeface="+mn-lt"/>
                <a:ea typeface="+mn-ea"/>
                <a:cs typeface="+mn-cs"/>
              </a:rPr>
              <a:t>个，估计其总数可达</a:t>
            </a:r>
            <a:r>
              <a:rPr lang="en-US" altLang="zh-CN" sz="1200" u="none" kern="1200" baseline="0" dirty="0" smtClean="0">
                <a:solidFill>
                  <a:schemeClr val="tx1"/>
                </a:solidFill>
                <a:latin typeface="+mn-lt"/>
                <a:ea typeface="+mn-ea"/>
                <a:cs typeface="+mn-cs"/>
              </a:rPr>
              <a:t>300</a:t>
            </a:r>
            <a:r>
              <a:rPr lang="zh-CN" altLang="en-US" sz="1200" u="none" kern="1200" baseline="0" dirty="0" smtClean="0">
                <a:solidFill>
                  <a:schemeClr val="tx1"/>
                </a:solidFill>
                <a:latin typeface="+mn-lt"/>
                <a:ea typeface="+mn-ea"/>
                <a:cs typeface="+mn-cs"/>
              </a:rPr>
              <a:t>万个甚至更多。</a:t>
            </a:r>
          </a:p>
          <a:p>
            <a:r>
              <a:rPr lang="zh-CN" altLang="en-US" sz="1200" u="none" kern="1200" baseline="0" dirty="0" smtClean="0">
                <a:solidFill>
                  <a:schemeClr val="tx1"/>
                </a:solidFill>
                <a:latin typeface="+mn-lt"/>
                <a:ea typeface="+mn-ea"/>
                <a:cs typeface="+mn-cs"/>
              </a:rPr>
              <a:t>（理论上讲，</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既可能是二等位多态性，也可能是</a:t>
            </a:r>
            <a:r>
              <a:rPr lang="en-US" altLang="zh-CN" sz="1200" u="none" kern="1200" baseline="0" dirty="0" smtClean="0">
                <a:solidFill>
                  <a:schemeClr val="tx1"/>
                </a:solidFill>
                <a:latin typeface="+mn-lt"/>
                <a:ea typeface="+mn-ea"/>
                <a:cs typeface="+mn-cs"/>
              </a:rPr>
              <a:t>3</a:t>
            </a:r>
            <a:r>
              <a:rPr lang="zh-CN" altLang="en-US" sz="1200" u="none" kern="1200" baseline="0" dirty="0" smtClean="0">
                <a:solidFill>
                  <a:schemeClr val="tx1"/>
                </a:solidFill>
                <a:latin typeface="+mn-lt"/>
                <a:ea typeface="+mn-ea"/>
                <a:cs typeface="+mn-cs"/>
              </a:rPr>
              <a:t>个或</a:t>
            </a:r>
            <a:r>
              <a:rPr lang="en-US" altLang="zh-CN" sz="1200" u="none" kern="1200" baseline="0" dirty="0" smtClean="0">
                <a:solidFill>
                  <a:schemeClr val="tx1"/>
                </a:solidFill>
                <a:latin typeface="+mn-lt"/>
                <a:ea typeface="+mn-ea"/>
                <a:cs typeface="+mn-cs"/>
              </a:rPr>
              <a:t>4</a:t>
            </a:r>
            <a:r>
              <a:rPr lang="zh-CN" altLang="en-US" sz="1200" u="none" kern="1200" baseline="0" dirty="0" smtClean="0">
                <a:solidFill>
                  <a:schemeClr val="tx1"/>
                </a:solidFill>
                <a:latin typeface="+mn-lt"/>
                <a:ea typeface="+mn-ea"/>
                <a:cs typeface="+mn-cs"/>
              </a:rPr>
              <a:t>个等位多态性，但实际上，后两者非常少见，几乎可以忽略。因此，通常所说的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都是二等位多态性的。这种变异可能是转换</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，在其互补链上则为</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，也可能是颠换</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。转换的发生率总是明显高于其它几种变异，具有转换型变异的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约占</a:t>
            </a:r>
            <a:r>
              <a:rPr lang="en-US" altLang="zh-CN" sz="1200" u="none" kern="1200" baseline="0" dirty="0" smtClean="0">
                <a:solidFill>
                  <a:schemeClr val="tx1"/>
                </a:solidFill>
                <a:latin typeface="+mn-lt"/>
                <a:ea typeface="+mn-ea"/>
                <a:cs typeface="+mn-cs"/>
              </a:rPr>
              <a:t>2/3</a:t>
            </a:r>
            <a:r>
              <a:rPr lang="zh-CN" altLang="en-US" sz="1200" u="none" kern="1200" baseline="0" dirty="0" smtClean="0">
                <a:solidFill>
                  <a:schemeClr val="tx1"/>
                </a:solidFill>
                <a:latin typeface="+mn-lt"/>
                <a:ea typeface="+mn-ea"/>
                <a:cs typeface="+mn-cs"/>
              </a:rPr>
              <a:t>，其它几种变异的发生几率相似。</a:t>
            </a:r>
            <a:r>
              <a:rPr lang="en-US" altLang="zh-CN" sz="1200" u="none" kern="1200" baseline="0" dirty="0" smtClean="0">
                <a:solidFill>
                  <a:schemeClr val="tx1"/>
                </a:solidFill>
                <a:latin typeface="+mn-lt"/>
                <a:ea typeface="+mn-ea"/>
                <a:cs typeface="+mn-cs"/>
              </a:rPr>
              <a:t>Wang</a:t>
            </a:r>
            <a:r>
              <a:rPr lang="zh-CN" altLang="en-US" sz="1200" u="none" kern="1200" baseline="0" dirty="0" smtClean="0">
                <a:solidFill>
                  <a:schemeClr val="tx1"/>
                </a:solidFill>
                <a:latin typeface="+mn-lt"/>
                <a:ea typeface="+mn-ea"/>
                <a:cs typeface="+mn-cs"/>
              </a:rPr>
              <a:t>等的研究也证明了这一点。转换的几率之所以高，可能是因为</a:t>
            </a:r>
            <a:r>
              <a:rPr lang="en-US" altLang="zh-CN" sz="1200" u="none" kern="1200" baseline="0" dirty="0" err="1" smtClean="0">
                <a:solidFill>
                  <a:schemeClr val="tx1"/>
                </a:solidFill>
                <a:latin typeface="+mn-lt"/>
                <a:ea typeface="+mn-ea"/>
                <a:cs typeface="+mn-cs"/>
              </a:rPr>
              <a:t>CpG</a:t>
            </a:r>
            <a:r>
              <a:rPr lang="zh-CN" altLang="en-US" sz="1200" u="none" kern="1200" baseline="0" dirty="0" smtClean="0">
                <a:solidFill>
                  <a:schemeClr val="tx1"/>
                </a:solidFill>
                <a:latin typeface="+mn-lt"/>
                <a:ea typeface="+mn-ea"/>
                <a:cs typeface="+mn-cs"/>
              </a:rPr>
              <a:t>二核苷酸上的胞嘧啶残基是人类基因组中最易发生突变的位点，其中大多数是甲基化的，可自发地脱去氨基而形成胸腺嘧啶。）</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a:t>
            </a:fld>
            <a:endParaRPr kumimoji="1" lang="zh-CN" altLang="en-US"/>
          </a:p>
        </p:txBody>
      </p:sp>
    </p:spTree>
    <p:extLst>
      <p:ext uri="{BB962C8B-B14F-4D97-AF65-F5344CB8AC3E}">
        <p14:creationId xmlns:p14="http://schemas.microsoft.com/office/powerpoint/2010/main" val="2055281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我们模型如上面所示</a:t>
            </a:r>
          </a:p>
          <a:p>
            <a:r>
              <a:rPr kumimoji="1" lang="en-US" altLang="zh-CN" dirty="0" smtClean="0"/>
              <a:t>Y</a:t>
            </a:r>
            <a:r>
              <a:rPr kumimoji="1" lang="zh-CN" altLang="en-US" dirty="0" smtClean="0"/>
              <a:t>是预测性状，</a:t>
            </a:r>
            <a:r>
              <a:rPr kumimoji="1" lang="en-US" altLang="zh-CN" dirty="0" smtClean="0"/>
              <a:t>X1</a:t>
            </a:r>
            <a:r>
              <a:rPr kumimoji="1" lang="zh-CN" altLang="en-US" dirty="0" smtClean="0"/>
              <a:t>是我们挑的</a:t>
            </a:r>
            <a:r>
              <a:rPr kumimoji="1" lang="en-US" altLang="zh-CN" dirty="0" smtClean="0"/>
              <a:t>SNPs</a:t>
            </a:r>
            <a:r>
              <a:rPr kumimoji="1" lang="zh-CN" altLang="en-US" dirty="0" smtClean="0"/>
              <a:t>，相当于需要挑选的超参数，</a:t>
            </a:r>
            <a:r>
              <a:rPr kumimoji="1" lang="en-US" altLang="zh-CN" dirty="0" smtClean="0"/>
              <a:t>\Lambda</a:t>
            </a:r>
            <a:r>
              <a:rPr kumimoji="1" lang="zh-CN" altLang="en-US" dirty="0" smtClean="0"/>
              <a:t> 是从随机选的十万个</a:t>
            </a:r>
            <a:r>
              <a:rPr kumimoji="1" lang="en-US" altLang="zh-CN" dirty="0" smtClean="0"/>
              <a:t>SNP</a:t>
            </a:r>
            <a:r>
              <a:rPr kumimoji="1" lang="zh-CN" altLang="en-US" dirty="0" smtClean="0"/>
              <a:t>经过奇异值分解的一部分得到的，</a:t>
            </a:r>
          </a:p>
          <a:p>
            <a:r>
              <a:rPr kumimoji="1" lang="en-US" altLang="zh-CN" dirty="0" smtClean="0"/>
              <a:t>U1</a:t>
            </a:r>
            <a:r>
              <a:rPr kumimoji="1" lang="zh-CN" altLang="en-US" dirty="0" smtClean="0"/>
              <a:t>是高于某个阈值的</a:t>
            </a:r>
            <a:r>
              <a:rPr kumimoji="1" lang="en-US" altLang="zh-CN" dirty="0" smtClean="0"/>
              <a:t>U</a:t>
            </a:r>
            <a:r>
              <a:rPr kumimoji="1" lang="zh-CN" altLang="en-US" dirty="0" smtClean="0"/>
              <a:t>中的奇异值（</a:t>
            </a:r>
            <a:r>
              <a:rPr kumimoji="1" lang="en-US" altLang="zh-CN" dirty="0" smtClean="0"/>
              <a:t>0.1</a:t>
            </a:r>
            <a:r>
              <a:rPr kumimoji="1" lang="zh-CN" altLang="en-US" dirty="0" smtClean="0"/>
              <a:t>）</a:t>
            </a:r>
          </a:p>
          <a:p>
            <a:r>
              <a:rPr kumimoji="1" lang="en-US" altLang="zh-CN" dirty="0" smtClean="0"/>
              <a:t>U1</a:t>
            </a:r>
            <a:r>
              <a:rPr kumimoji="1" lang="zh-CN" altLang="en-US" dirty="0" smtClean="0"/>
              <a:t>是从</a:t>
            </a:r>
            <a:r>
              <a:rPr kumimoji="1" lang="en-US" altLang="zh-CN" dirty="0" smtClean="0"/>
              <a:t>6210</a:t>
            </a:r>
            <a:r>
              <a:rPr kumimoji="1" lang="zh-CN" altLang="en-US" dirty="0" smtClean="0"/>
              <a:t>列的</a:t>
            </a:r>
            <a:r>
              <a:rPr kumimoji="1" lang="en-US" altLang="zh-CN" dirty="0" smtClean="0"/>
              <a:t>U</a:t>
            </a:r>
            <a:r>
              <a:rPr kumimoji="1" lang="zh-CN" altLang="en-US" dirty="0" smtClean="0"/>
              <a:t>中选取的前</a:t>
            </a:r>
            <a:r>
              <a:rPr kumimoji="1" lang="en-US" altLang="zh-CN" dirty="0" smtClean="0"/>
              <a:t>270</a:t>
            </a:r>
            <a:r>
              <a:rPr kumimoji="1" lang="zh-CN" altLang="en-US" dirty="0" smtClean="0"/>
              <a:t>列，</a:t>
            </a:r>
            <a:r>
              <a:rPr lang="en-US" altLang="zh-CN" sz="1200" b="0" i="0" u="none" strike="noStrike" kern="1200" baseline="0" dirty="0" smtClean="0">
                <a:solidFill>
                  <a:schemeClr val="tx1"/>
                </a:solidFill>
                <a:latin typeface="+mn-lt"/>
                <a:ea typeface="+mn-ea"/>
                <a:cs typeface="+mn-cs"/>
              </a:rPr>
              <a:t>dimension of U1 is 100,000 * 270. </a:t>
            </a:r>
            <a:endParaRPr lang="zh-CN" altLang="en-US" sz="1200" b="0" i="0" u="none" strike="noStrike"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14</a:t>
            </a:fld>
            <a:endParaRPr kumimoji="1" lang="zh-CN" altLang="en-US"/>
          </a:p>
        </p:txBody>
      </p:sp>
    </p:spTree>
    <p:extLst>
      <p:ext uri="{BB962C8B-B14F-4D97-AF65-F5344CB8AC3E}">
        <p14:creationId xmlns:p14="http://schemas.microsoft.com/office/powerpoint/2010/main" val="132205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a:t>
            </a:r>
            <a:r>
              <a:rPr kumimoji="1" lang="en-US" altLang="zh-CN" dirty="0" smtClean="0"/>
              <a:t>X2</a:t>
            </a:r>
            <a:r>
              <a:rPr kumimoji="1" lang="zh-CN" altLang="en-US" dirty="0" smtClean="0"/>
              <a:t>产生</a:t>
            </a:r>
            <a:r>
              <a:rPr kumimoji="1" lang="en-US" altLang="zh-CN" dirty="0" smtClean="0"/>
              <a:t>U</a:t>
            </a:r>
            <a:r>
              <a:rPr kumimoji="1" lang="zh-CN" altLang="en-US" dirty="0" smtClean="0"/>
              <a:t>和从</a:t>
            </a:r>
            <a:r>
              <a:rPr kumimoji="1" lang="en-US" altLang="zh-CN" dirty="0" smtClean="0"/>
              <a:t>K0</a:t>
            </a:r>
            <a:r>
              <a:rPr kumimoji="1" lang="zh-CN" altLang="en-US" dirty="0" smtClean="0"/>
              <a:t>产生</a:t>
            </a:r>
            <a:r>
              <a:rPr kumimoji="1" lang="en-US" altLang="zh-CN" dirty="0" smtClean="0"/>
              <a:t>U</a:t>
            </a:r>
            <a:r>
              <a:rPr kumimoji="1" lang="zh-CN" altLang="en-US" dirty="0" smtClean="0"/>
              <a:t>效果类似，</a:t>
            </a:r>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他们用</a:t>
            </a:r>
            <a:r>
              <a:rPr lang="en-US" altLang="zh-CN" sz="1200" b="0" i="0" u="none" strike="noStrike" kern="1200" baseline="0" dirty="0" smtClean="0">
                <a:solidFill>
                  <a:schemeClr val="tx1"/>
                </a:solidFill>
                <a:latin typeface="+mn-lt"/>
                <a:ea typeface="+mn-ea"/>
                <a:cs typeface="+mn-cs"/>
              </a:rPr>
              <a:t>X2XT2</a:t>
            </a:r>
            <a:r>
              <a:rPr lang="zh-CN" altLang="en-US" sz="1200" b="0" i="0" u="none" strike="noStrike" kern="1200" baseline="0" dirty="0" smtClean="0">
                <a:solidFill>
                  <a:schemeClr val="tx1"/>
                </a:solidFill>
                <a:latin typeface="+mn-lt"/>
                <a:ea typeface="+mn-ea"/>
                <a:cs typeface="+mn-cs"/>
              </a:rPr>
              <a:t>作为 </a:t>
            </a:r>
            <a:r>
              <a:rPr lang="en-US" altLang="zh-CN" sz="1200" b="0" i="0" u="none" strike="noStrike" kern="1200" baseline="0" dirty="0" smtClean="0">
                <a:solidFill>
                  <a:schemeClr val="tx1"/>
                </a:solidFill>
                <a:latin typeface="+mn-lt"/>
                <a:ea typeface="+mn-ea"/>
                <a:cs typeface="+mn-cs"/>
              </a:rPr>
              <a:t>K0 </a:t>
            </a:r>
            <a:r>
              <a:rPr lang="zh-CN" altLang="en-US" sz="1200" b="0" i="0" u="none" strike="noStrike" kern="1200" baseline="0" dirty="0" smtClean="0">
                <a:solidFill>
                  <a:schemeClr val="tx1"/>
                </a:solidFill>
                <a:latin typeface="+mn-lt"/>
                <a:ea typeface="+mn-ea"/>
                <a:cs typeface="+mn-cs"/>
              </a:rPr>
              <a:t>产生</a:t>
            </a:r>
            <a:r>
              <a:rPr lang="en-US" altLang="zh-CN" sz="1200" b="0" i="0" u="none" strike="noStrike" kern="1200" baseline="0" dirty="0" smtClean="0">
                <a:solidFill>
                  <a:schemeClr val="tx1"/>
                </a:solidFill>
                <a:latin typeface="+mn-lt"/>
                <a:ea typeface="+mn-ea"/>
                <a:cs typeface="+mn-cs"/>
              </a:rPr>
              <a:t>U1. </a:t>
            </a:r>
            <a:r>
              <a:rPr lang="zh-CN" altLang="en-US" sz="1200" b="0" i="0" u="none" strike="noStrike" kern="1200" baseline="0" dirty="0" smtClean="0">
                <a:solidFill>
                  <a:schemeClr val="tx1"/>
                </a:solidFill>
                <a:latin typeface="+mn-lt"/>
                <a:ea typeface="+mn-ea"/>
                <a:cs typeface="+mn-cs"/>
              </a:rPr>
              <a:t>这里我们证明了它们产生的</a:t>
            </a:r>
            <a:r>
              <a:rPr lang="en-US" altLang="zh-CN" sz="1200" b="0" i="0" u="none" strike="noStrike" kern="1200" baseline="0" dirty="0" smtClean="0">
                <a:solidFill>
                  <a:schemeClr val="tx1"/>
                </a:solidFill>
                <a:latin typeface="+mn-lt"/>
                <a:ea typeface="+mn-ea"/>
                <a:cs typeface="+mn-cs"/>
              </a:rPr>
              <a:t>U1</a:t>
            </a:r>
            <a:r>
              <a:rPr lang="zh-CN" altLang="en-US" sz="1200" b="0" i="0" u="none" strike="noStrike" kern="1200" baseline="0" dirty="0" smtClean="0">
                <a:solidFill>
                  <a:schemeClr val="tx1"/>
                </a:solidFill>
                <a:latin typeface="+mn-lt"/>
                <a:ea typeface="+mn-ea"/>
                <a:cs typeface="+mn-cs"/>
              </a:rPr>
              <a:t>一样</a:t>
            </a:r>
          </a:p>
          <a:p>
            <a:r>
              <a:rPr kumimoji="1" lang="zh-CN" altLang="en-US" dirty="0" smtClean="0"/>
              <a:t>但是，它们的时间复杂度不同，</a:t>
            </a:r>
            <a:endParaRPr kumimoji="1" lang="en-US" altLang="zh-CN" dirty="0" smtClean="0"/>
          </a:p>
          <a:p>
            <a:r>
              <a:rPr lang="zh-CN" altLang="en-US" dirty="0" smtClean="0">
                <a:effectLst/>
              </a:rPr>
              <a:t>（</a:t>
            </a:r>
            <a:r>
              <a:rPr lang="en-US" altLang="zh-CN" dirty="0" smtClean="0">
                <a:effectLst/>
              </a:rPr>
              <a:t>because the time complexity for matrix multiplication $(X_2X_2^T)$ is $O(n^2{m})$.</a:t>
            </a:r>
            <a:r>
              <a:rPr lang="zh-CN" altLang="en-US" dirty="0" smtClean="0">
                <a:effectLst/>
              </a:rPr>
              <a:t>）</a:t>
            </a:r>
            <a:r>
              <a:rPr lang="en-US" altLang="zh-CN" dirty="0" smtClean="0">
                <a:effectLst/>
              </a:rPr>
              <a:t> </a:t>
            </a:r>
            <a:endParaRPr lang="zh-CN" altLang="en-US" dirty="0" smtClean="0">
              <a:effectLst/>
            </a:endParaRPr>
          </a:p>
          <a:p>
            <a:r>
              <a:rPr lang="zh-CN" altLang="en-US" dirty="0" smtClean="0">
                <a:effectLst/>
              </a:rPr>
              <a:t>这里</a:t>
            </a:r>
            <a:r>
              <a:rPr lang="en-US" altLang="zh-CN" dirty="0" smtClean="0">
                <a:effectLst/>
              </a:rPr>
              <a:t>n</a:t>
            </a:r>
            <a:r>
              <a:rPr lang="zh-CN" altLang="en-US" dirty="0" smtClean="0">
                <a:effectLst/>
              </a:rPr>
              <a:t> </a:t>
            </a:r>
            <a:r>
              <a:rPr lang="en-US" altLang="zh-CN" dirty="0" smtClean="0">
                <a:effectLst/>
              </a:rPr>
              <a:t>=</a:t>
            </a:r>
            <a:r>
              <a:rPr lang="zh-CN" altLang="en-US" dirty="0" smtClean="0">
                <a:effectLst/>
              </a:rPr>
              <a:t> </a:t>
            </a:r>
            <a:r>
              <a:rPr lang="en-US" altLang="zh-CN" dirty="0" smtClean="0">
                <a:effectLst/>
              </a:rPr>
              <a:t>100,000 and m =</a:t>
            </a:r>
            <a:r>
              <a:rPr lang="zh-CN" altLang="en-US" dirty="0" smtClean="0">
                <a:effectLst/>
              </a:rPr>
              <a:t> </a:t>
            </a:r>
            <a:r>
              <a:rPr lang="en-US" altLang="zh-CN" dirty="0" smtClean="0">
                <a:effectLst/>
              </a:rPr>
              <a:t>6210, </a:t>
            </a:r>
            <a:r>
              <a:rPr lang="zh-CN" altLang="en-US" dirty="0" smtClean="0">
                <a:effectLst/>
              </a:rPr>
              <a:t>所以用我们的方法，从</a:t>
            </a:r>
            <a:r>
              <a:rPr lang="en-US" altLang="zh-CN" dirty="0" smtClean="0">
                <a:effectLst/>
              </a:rPr>
              <a:t>X2</a:t>
            </a:r>
            <a:r>
              <a:rPr lang="zh-CN" altLang="en-US" dirty="0" smtClean="0">
                <a:effectLst/>
              </a:rPr>
              <a:t>产生</a:t>
            </a:r>
            <a:r>
              <a:rPr lang="en-US" altLang="zh-CN" dirty="0" smtClean="0">
                <a:effectLst/>
              </a:rPr>
              <a:t>U1</a:t>
            </a:r>
            <a:r>
              <a:rPr lang="zh-CN" altLang="en-US" dirty="0" smtClean="0">
                <a:effectLst/>
              </a:rPr>
              <a:t>更省时间</a:t>
            </a:r>
            <a:r>
              <a:rPr lang="en-US" altLang="zh-CN" dirty="0" smtClean="0">
                <a:effectLst/>
              </a:rPr>
              <a:t>.\\</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15</a:t>
            </a:fld>
            <a:endParaRPr kumimoji="1" lang="zh-CN" altLang="en-US"/>
          </a:p>
        </p:txBody>
      </p:sp>
    </p:spTree>
    <p:extLst>
      <p:ext uri="{BB962C8B-B14F-4D97-AF65-F5344CB8AC3E}">
        <p14:creationId xmlns:p14="http://schemas.microsoft.com/office/powerpoint/2010/main" val="131923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a:t>
            </a:r>
            <a:r>
              <a:rPr kumimoji="1" lang="en-US" altLang="zh-CN" dirty="0" smtClean="0"/>
              <a:t>X2</a:t>
            </a:r>
            <a:r>
              <a:rPr kumimoji="1" lang="zh-CN" altLang="en-US" dirty="0" smtClean="0"/>
              <a:t>产生</a:t>
            </a:r>
            <a:r>
              <a:rPr kumimoji="1" lang="en-US" altLang="zh-CN" dirty="0" smtClean="0"/>
              <a:t>U</a:t>
            </a:r>
            <a:r>
              <a:rPr kumimoji="1" lang="zh-CN" altLang="en-US" dirty="0" smtClean="0"/>
              <a:t>和从</a:t>
            </a:r>
            <a:r>
              <a:rPr kumimoji="1" lang="en-US" altLang="zh-CN" dirty="0" smtClean="0"/>
              <a:t>K0</a:t>
            </a:r>
            <a:r>
              <a:rPr kumimoji="1" lang="zh-CN" altLang="en-US" dirty="0" smtClean="0"/>
              <a:t>产生</a:t>
            </a:r>
            <a:r>
              <a:rPr kumimoji="1" lang="en-US" altLang="zh-CN" dirty="0" smtClean="0"/>
              <a:t>U</a:t>
            </a:r>
            <a:r>
              <a:rPr kumimoji="1" lang="zh-CN" altLang="en-US" dirty="0" smtClean="0"/>
              <a:t>效果类似，</a:t>
            </a:r>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他们用</a:t>
            </a:r>
            <a:r>
              <a:rPr lang="en-US" altLang="zh-CN" sz="1200" b="0" i="0" u="none" strike="noStrike" kern="1200" baseline="0" dirty="0" smtClean="0">
                <a:solidFill>
                  <a:schemeClr val="tx1"/>
                </a:solidFill>
                <a:latin typeface="+mn-lt"/>
                <a:ea typeface="+mn-ea"/>
                <a:cs typeface="+mn-cs"/>
              </a:rPr>
              <a:t>X2XT2</a:t>
            </a:r>
            <a:r>
              <a:rPr lang="zh-CN" altLang="en-US" sz="1200" b="0" i="0" u="none" strike="noStrike" kern="1200" baseline="0" dirty="0" smtClean="0">
                <a:solidFill>
                  <a:schemeClr val="tx1"/>
                </a:solidFill>
                <a:latin typeface="+mn-lt"/>
                <a:ea typeface="+mn-ea"/>
                <a:cs typeface="+mn-cs"/>
              </a:rPr>
              <a:t>作为 </a:t>
            </a:r>
            <a:r>
              <a:rPr lang="en-US" altLang="zh-CN" sz="1200" b="0" i="0" u="none" strike="noStrike" kern="1200" baseline="0" dirty="0" smtClean="0">
                <a:solidFill>
                  <a:schemeClr val="tx1"/>
                </a:solidFill>
                <a:latin typeface="+mn-lt"/>
                <a:ea typeface="+mn-ea"/>
                <a:cs typeface="+mn-cs"/>
              </a:rPr>
              <a:t>K0 </a:t>
            </a:r>
            <a:r>
              <a:rPr lang="zh-CN" altLang="en-US" sz="1200" b="0" i="0" u="none" strike="noStrike" kern="1200" baseline="0" dirty="0" smtClean="0">
                <a:solidFill>
                  <a:schemeClr val="tx1"/>
                </a:solidFill>
                <a:latin typeface="+mn-lt"/>
                <a:ea typeface="+mn-ea"/>
                <a:cs typeface="+mn-cs"/>
              </a:rPr>
              <a:t>产生</a:t>
            </a:r>
            <a:r>
              <a:rPr lang="en-US" altLang="zh-CN" sz="1200" b="0" i="0" u="none" strike="noStrike" kern="1200" baseline="0" dirty="0" smtClean="0">
                <a:solidFill>
                  <a:schemeClr val="tx1"/>
                </a:solidFill>
                <a:latin typeface="+mn-lt"/>
                <a:ea typeface="+mn-ea"/>
                <a:cs typeface="+mn-cs"/>
              </a:rPr>
              <a:t>U1. </a:t>
            </a:r>
            <a:r>
              <a:rPr lang="zh-CN" altLang="en-US" sz="1200" b="0" i="0" u="none" strike="noStrike" kern="1200" baseline="0" dirty="0" smtClean="0">
                <a:solidFill>
                  <a:schemeClr val="tx1"/>
                </a:solidFill>
                <a:latin typeface="+mn-lt"/>
                <a:ea typeface="+mn-ea"/>
                <a:cs typeface="+mn-cs"/>
              </a:rPr>
              <a:t>这里我们证明了它们产生的</a:t>
            </a:r>
            <a:r>
              <a:rPr lang="en-US" altLang="zh-CN" sz="1200" b="0" i="0" u="none" strike="noStrike" kern="1200" baseline="0" dirty="0" smtClean="0">
                <a:solidFill>
                  <a:schemeClr val="tx1"/>
                </a:solidFill>
                <a:latin typeface="+mn-lt"/>
                <a:ea typeface="+mn-ea"/>
                <a:cs typeface="+mn-cs"/>
              </a:rPr>
              <a:t>U1</a:t>
            </a:r>
            <a:r>
              <a:rPr lang="zh-CN" altLang="en-US" sz="1200" b="0" i="0" u="none" strike="noStrike" kern="1200" baseline="0" dirty="0" smtClean="0">
                <a:solidFill>
                  <a:schemeClr val="tx1"/>
                </a:solidFill>
                <a:latin typeface="+mn-lt"/>
                <a:ea typeface="+mn-ea"/>
                <a:cs typeface="+mn-cs"/>
              </a:rPr>
              <a:t>一样</a:t>
            </a:r>
          </a:p>
          <a:p>
            <a:r>
              <a:rPr kumimoji="1" lang="zh-CN" altLang="en-US" dirty="0" smtClean="0"/>
              <a:t>但是，它们的时间复杂度不同，</a:t>
            </a:r>
            <a:endParaRPr kumimoji="1" lang="en-US" altLang="zh-CN" dirty="0" smtClean="0"/>
          </a:p>
          <a:p>
            <a:r>
              <a:rPr lang="zh-CN" altLang="en-US" dirty="0" smtClean="0">
                <a:effectLst/>
              </a:rPr>
              <a:t>（</a:t>
            </a:r>
            <a:r>
              <a:rPr lang="en-US" altLang="zh-CN" dirty="0" smtClean="0">
                <a:effectLst/>
              </a:rPr>
              <a:t>because the time complexity for matrix multiplication $(X_2X_2^T)$ is $O(n^2{m})$.</a:t>
            </a:r>
            <a:r>
              <a:rPr lang="zh-CN" altLang="en-US" dirty="0" smtClean="0">
                <a:effectLst/>
              </a:rPr>
              <a:t>）</a:t>
            </a:r>
            <a:r>
              <a:rPr lang="en-US" altLang="zh-CN" dirty="0" smtClean="0">
                <a:effectLst/>
              </a:rPr>
              <a:t> </a:t>
            </a:r>
            <a:endParaRPr lang="zh-CN" altLang="en-US" dirty="0" smtClean="0">
              <a:effectLst/>
            </a:endParaRPr>
          </a:p>
          <a:p>
            <a:r>
              <a:rPr lang="zh-CN" altLang="en-US" dirty="0" smtClean="0">
                <a:effectLst/>
              </a:rPr>
              <a:t>这里</a:t>
            </a:r>
            <a:r>
              <a:rPr lang="en-US" altLang="zh-CN" dirty="0" smtClean="0">
                <a:effectLst/>
              </a:rPr>
              <a:t>n</a:t>
            </a:r>
            <a:r>
              <a:rPr lang="zh-CN" altLang="en-US" dirty="0" smtClean="0">
                <a:effectLst/>
              </a:rPr>
              <a:t> </a:t>
            </a:r>
            <a:r>
              <a:rPr lang="en-US" altLang="zh-CN" dirty="0" smtClean="0">
                <a:effectLst/>
              </a:rPr>
              <a:t>=</a:t>
            </a:r>
            <a:r>
              <a:rPr lang="zh-CN" altLang="en-US" dirty="0" smtClean="0">
                <a:effectLst/>
              </a:rPr>
              <a:t> </a:t>
            </a:r>
            <a:r>
              <a:rPr lang="en-US" altLang="zh-CN" dirty="0" smtClean="0">
                <a:effectLst/>
              </a:rPr>
              <a:t>100,000 and m =</a:t>
            </a:r>
            <a:r>
              <a:rPr lang="zh-CN" altLang="en-US" dirty="0" smtClean="0">
                <a:effectLst/>
              </a:rPr>
              <a:t> </a:t>
            </a:r>
            <a:r>
              <a:rPr lang="en-US" altLang="zh-CN" dirty="0" smtClean="0">
                <a:effectLst/>
              </a:rPr>
              <a:t>6210, </a:t>
            </a:r>
            <a:r>
              <a:rPr lang="zh-CN" altLang="en-US" dirty="0" smtClean="0">
                <a:effectLst/>
              </a:rPr>
              <a:t>所以用我们的方法，从</a:t>
            </a:r>
            <a:r>
              <a:rPr lang="en-US" altLang="zh-CN" dirty="0" smtClean="0">
                <a:effectLst/>
              </a:rPr>
              <a:t>X2</a:t>
            </a:r>
            <a:r>
              <a:rPr lang="zh-CN" altLang="en-US" dirty="0" smtClean="0">
                <a:effectLst/>
              </a:rPr>
              <a:t>产生</a:t>
            </a:r>
            <a:r>
              <a:rPr lang="en-US" altLang="zh-CN" dirty="0" smtClean="0">
                <a:effectLst/>
              </a:rPr>
              <a:t>U1</a:t>
            </a:r>
            <a:r>
              <a:rPr lang="zh-CN" altLang="en-US" dirty="0" smtClean="0">
                <a:effectLst/>
              </a:rPr>
              <a:t>更省时间</a:t>
            </a:r>
            <a:r>
              <a:rPr lang="en-US" altLang="zh-CN" dirty="0" smtClean="0">
                <a:effectLst/>
              </a:rPr>
              <a:t>.\\</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16</a:t>
            </a:fld>
            <a:endParaRPr kumimoji="1" lang="zh-CN" altLang="en-US"/>
          </a:p>
        </p:txBody>
      </p:sp>
    </p:spTree>
    <p:extLst>
      <p:ext uri="{BB962C8B-B14F-4D97-AF65-F5344CB8AC3E}">
        <p14:creationId xmlns:p14="http://schemas.microsoft.com/office/powerpoint/2010/main" val="3270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我们推导建⽴出了⼀个⼏乎等效，同时效率⼤⼤增⾼的模型，这个模型也得到了我们提交的结果中最好的</a:t>
            </a:r>
          </a:p>
          <a:p>
            <a:r>
              <a:rPr lang="zh-CN" altLang="en-US" sz="1200" b="0" i="0" u="none" strike="noStrike" kern="1200" baseline="0" dirty="0" smtClean="0">
                <a:solidFill>
                  <a:schemeClr val="tx1"/>
                </a:solidFill>
                <a:latin typeface="+mn-lt"/>
                <a:ea typeface="+mn-ea"/>
                <a:cs typeface="+mn-cs"/>
              </a:rPr>
              <a:t>⼀次</a:t>
            </a:r>
          </a:p>
          <a:p>
            <a:r>
              <a:rPr lang="zh-CN" altLang="en-US" sz="1200" b="0" i="0" u="none" strike="noStrike" kern="1200" baseline="0" dirty="0" smtClean="0">
                <a:solidFill>
                  <a:schemeClr val="tx1"/>
                </a:solidFill>
                <a:latin typeface="+mn-lt"/>
                <a:ea typeface="+mn-ea"/>
                <a:cs typeface="+mn-cs"/>
              </a:rPr>
              <a:t>这个模型也得到了我们提交的结果中最好的</a:t>
            </a:r>
            <a:r>
              <a:rPr lang="fr-FR" altLang="zh-CN" sz="1200" b="0" i="0" u="none" strike="noStrike" kern="1200" baseline="0" dirty="0" smtClean="0">
                <a:solidFill>
                  <a:schemeClr val="tx1"/>
                </a:solidFill>
                <a:latin typeface="+mn-lt"/>
                <a:ea typeface="+mn-ea"/>
                <a:cs typeface="+mn-cs"/>
              </a:rPr>
              <a:t>⼀</a:t>
            </a:r>
            <a:r>
              <a:rPr lang="zh-CN" altLang="fr-FR" sz="1200" b="0" i="0" u="none" strike="noStrike" kern="1200" baseline="0" dirty="0" smtClean="0">
                <a:solidFill>
                  <a:schemeClr val="tx1"/>
                </a:solidFill>
                <a:latin typeface="+mn-lt"/>
                <a:ea typeface="+mn-ea"/>
                <a:cs typeface="+mn-cs"/>
              </a:rPr>
              <a:t>次，其中</a:t>
            </a:r>
            <a:r>
              <a:rPr lang="fr-FR" altLang="zh-CN" sz="1200" b="0" i="0" u="none" strike="noStrike" kern="1200" baseline="0" dirty="0" smtClean="0">
                <a:solidFill>
                  <a:schemeClr val="tx1"/>
                </a:solidFill>
                <a:latin typeface="+mn-lt"/>
                <a:ea typeface="+mn-ea"/>
                <a:cs typeface="+mn-cs"/>
              </a:rPr>
              <a:t>trait1</a:t>
            </a:r>
            <a:r>
              <a:rPr lang="zh-CN" altLang="fr-FR" sz="1200" b="0" i="0" u="none" strike="noStrike" kern="1200" baseline="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trait2</a:t>
            </a:r>
            <a:r>
              <a:rPr lang="zh-CN" altLang="fr-FR" sz="1200" b="0" i="0" u="none" strike="noStrike" kern="1200" baseline="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trait3 </a:t>
            </a:r>
            <a:r>
              <a:rPr lang="zh-CN" altLang="fr-FR" sz="1200" b="0" i="0" u="none" strike="noStrike" kern="1200" baseline="0" dirty="0" smtClean="0">
                <a:solidFill>
                  <a:schemeClr val="tx1"/>
                </a:solidFill>
                <a:latin typeface="+mn-lt"/>
                <a:ea typeface="+mn-ea"/>
                <a:cs typeface="+mn-cs"/>
              </a:rPr>
              <a:t>的</a:t>
            </a:r>
            <a:r>
              <a:rPr lang="fr-FR" altLang="zh-CN" sz="1200" b="0" i="0" u="none" strike="noStrike" kern="1200" baseline="0" dirty="0" err="1" smtClean="0">
                <a:solidFill>
                  <a:schemeClr val="tx1"/>
                </a:solidFill>
                <a:latin typeface="+mn-lt"/>
                <a:ea typeface="+mn-ea"/>
                <a:cs typeface="+mn-cs"/>
              </a:rPr>
              <a:t>pcc</a:t>
            </a:r>
            <a:r>
              <a:rPr lang="fr-FR" altLang="zh-CN" sz="1200" b="0" i="0" u="none" strike="noStrike" kern="1200" baseline="0" dirty="0" smtClean="0">
                <a:solidFill>
                  <a:schemeClr val="tx1"/>
                </a:solidFill>
                <a:latin typeface="+mn-lt"/>
                <a:ea typeface="+mn-ea"/>
                <a:cs typeface="+mn-cs"/>
              </a:rPr>
              <a:t> </a:t>
            </a:r>
            <a:r>
              <a:rPr lang="zh-CN" altLang="fr-FR" sz="1200" b="0" i="0" u="none" strike="noStrike" kern="1200" baseline="0" dirty="0" smtClean="0">
                <a:solidFill>
                  <a:schemeClr val="tx1"/>
                </a:solidFill>
                <a:latin typeface="+mn-lt"/>
                <a:ea typeface="+mn-ea"/>
                <a:cs typeface="+mn-cs"/>
              </a:rPr>
              <a:t>分别达到了</a:t>
            </a:r>
            <a:r>
              <a:rPr lang="fr-FR" altLang="zh-CN" sz="1200" b="0" i="0" u="none" strike="noStrike" kern="1200" baseline="0" dirty="0" smtClean="0">
                <a:solidFill>
                  <a:schemeClr val="tx1"/>
                </a:solidFill>
                <a:latin typeface="+mn-lt"/>
                <a:ea typeface="+mn-ea"/>
                <a:cs typeface="+mn-cs"/>
              </a:rPr>
              <a:t>0.8303</a:t>
            </a:r>
            <a:r>
              <a:rPr lang="zh-CN" altLang="fr-FR" sz="1200" b="0" i="0" u="none" strike="noStrike" kern="1200" baseline="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0.8855 </a:t>
            </a:r>
            <a:r>
              <a:rPr lang="zh-CN" altLang="fr-FR" sz="1200" b="0" i="0" u="none" strike="noStrike" kern="1200" baseline="0" dirty="0" smtClean="0">
                <a:solidFill>
                  <a:schemeClr val="tx1"/>
                </a:solidFill>
                <a:latin typeface="+mn-lt"/>
                <a:ea typeface="+mn-ea"/>
                <a:cs typeface="+mn-cs"/>
              </a:rPr>
              <a:t>和</a:t>
            </a:r>
            <a:r>
              <a:rPr lang="fr-FR" altLang="zh-CN" sz="1200" b="0" i="0" u="none" strike="noStrike" kern="1200" baseline="0" dirty="0" smtClean="0">
                <a:solidFill>
                  <a:schemeClr val="tx1"/>
                </a:solidFill>
                <a:latin typeface="+mn-lt"/>
                <a:ea typeface="+mn-ea"/>
                <a:cs typeface="+mn-cs"/>
              </a:rPr>
              <a:t>0.6556</a:t>
            </a:r>
            <a:r>
              <a:rPr lang="zh-CN" altLang="fr-FR"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在我们之前设⽴的特殊的⼗字交叉验证集上，我们也得到了较⾼的平均</a:t>
            </a:r>
            <a:r>
              <a:rPr lang="en-US" altLang="zh-CN" sz="1200" b="0" i="0" u="none" strike="noStrike" kern="1200" baseline="0" dirty="0" err="1" smtClean="0">
                <a:solidFill>
                  <a:schemeClr val="tx1"/>
                </a:solidFill>
                <a:latin typeface="+mn-lt"/>
                <a:ea typeface="+mn-ea"/>
                <a:cs typeface="+mn-cs"/>
              </a:rPr>
              <a:t>pcc</a:t>
            </a:r>
            <a:r>
              <a:rPr lang="zh-CN" altLang="en-US" sz="1200" b="0" i="0" u="none" strike="noStrike" kern="1200" baseline="0" dirty="0" smtClean="0">
                <a:solidFill>
                  <a:schemeClr val="tx1"/>
                </a:solidFill>
                <a:latin typeface="+mn-lt"/>
                <a:ea typeface="+mn-ea"/>
                <a:cs typeface="+mn-cs"/>
              </a:rPr>
              <a:t>。其中最好⼀次结果的</a:t>
            </a:r>
            <a:r>
              <a:rPr lang="en-US" altLang="zh-CN" sz="1200" b="0" i="0" u="none" strike="noStrike" kern="1200" baseline="0" dirty="0" err="1" smtClean="0">
                <a:solidFill>
                  <a:schemeClr val="tx1"/>
                </a:solidFill>
                <a:latin typeface="+mn-lt"/>
                <a:ea typeface="+mn-ea"/>
                <a:cs typeface="+mn-cs"/>
              </a:rPr>
              <a:t>heatmap</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图</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17</a:t>
            </a:fld>
            <a:endParaRPr kumimoji="1" lang="zh-CN" altLang="en-US"/>
          </a:p>
        </p:txBody>
      </p:sp>
    </p:spTree>
    <p:extLst>
      <p:ext uri="{BB962C8B-B14F-4D97-AF65-F5344CB8AC3E}">
        <p14:creationId xmlns:p14="http://schemas.microsoft.com/office/powerpoint/2010/main" val="154725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a:t>
            </a:r>
            <a:r>
              <a:rPr kumimoji="1" lang="en-US" altLang="zh-CN" dirty="0" smtClean="0"/>
              <a:t>X2</a:t>
            </a:r>
            <a:r>
              <a:rPr kumimoji="1" lang="zh-CN" altLang="en-US" dirty="0" smtClean="0"/>
              <a:t>产生</a:t>
            </a:r>
            <a:r>
              <a:rPr kumimoji="1" lang="en-US" altLang="zh-CN" dirty="0" smtClean="0"/>
              <a:t>U</a:t>
            </a:r>
            <a:r>
              <a:rPr kumimoji="1" lang="zh-CN" altLang="en-US" dirty="0" smtClean="0"/>
              <a:t>和从</a:t>
            </a:r>
            <a:r>
              <a:rPr kumimoji="1" lang="en-US" altLang="zh-CN" dirty="0" smtClean="0"/>
              <a:t>K0</a:t>
            </a:r>
            <a:r>
              <a:rPr kumimoji="1" lang="zh-CN" altLang="en-US" dirty="0" smtClean="0"/>
              <a:t>产生</a:t>
            </a:r>
            <a:r>
              <a:rPr kumimoji="1" lang="en-US" altLang="zh-CN" dirty="0" smtClean="0"/>
              <a:t>U</a:t>
            </a:r>
            <a:r>
              <a:rPr kumimoji="1" lang="zh-CN" altLang="en-US" dirty="0" smtClean="0"/>
              <a:t>效果类似，</a:t>
            </a:r>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他们用</a:t>
            </a:r>
            <a:r>
              <a:rPr lang="en-US" altLang="zh-CN" sz="1200" b="0" i="0" u="none" strike="noStrike" kern="1200" baseline="0" dirty="0" smtClean="0">
                <a:solidFill>
                  <a:schemeClr val="tx1"/>
                </a:solidFill>
                <a:latin typeface="+mn-lt"/>
                <a:ea typeface="+mn-ea"/>
                <a:cs typeface="+mn-cs"/>
              </a:rPr>
              <a:t>X2XT2</a:t>
            </a:r>
            <a:r>
              <a:rPr lang="zh-CN" altLang="en-US" sz="1200" b="0" i="0" u="none" strike="noStrike" kern="1200" baseline="0" dirty="0" smtClean="0">
                <a:solidFill>
                  <a:schemeClr val="tx1"/>
                </a:solidFill>
                <a:latin typeface="+mn-lt"/>
                <a:ea typeface="+mn-ea"/>
                <a:cs typeface="+mn-cs"/>
              </a:rPr>
              <a:t>作为 </a:t>
            </a:r>
            <a:r>
              <a:rPr lang="en-US" altLang="zh-CN" sz="1200" b="0" i="0" u="none" strike="noStrike" kern="1200" baseline="0" dirty="0" smtClean="0">
                <a:solidFill>
                  <a:schemeClr val="tx1"/>
                </a:solidFill>
                <a:latin typeface="+mn-lt"/>
                <a:ea typeface="+mn-ea"/>
                <a:cs typeface="+mn-cs"/>
              </a:rPr>
              <a:t>K0 </a:t>
            </a:r>
            <a:r>
              <a:rPr lang="zh-CN" altLang="en-US" sz="1200" b="0" i="0" u="none" strike="noStrike" kern="1200" baseline="0" dirty="0" smtClean="0">
                <a:solidFill>
                  <a:schemeClr val="tx1"/>
                </a:solidFill>
                <a:latin typeface="+mn-lt"/>
                <a:ea typeface="+mn-ea"/>
                <a:cs typeface="+mn-cs"/>
              </a:rPr>
              <a:t>产生</a:t>
            </a:r>
            <a:r>
              <a:rPr lang="en-US" altLang="zh-CN" sz="1200" b="0" i="0" u="none" strike="noStrike" kern="1200" baseline="0" dirty="0" smtClean="0">
                <a:solidFill>
                  <a:schemeClr val="tx1"/>
                </a:solidFill>
                <a:latin typeface="+mn-lt"/>
                <a:ea typeface="+mn-ea"/>
                <a:cs typeface="+mn-cs"/>
              </a:rPr>
              <a:t>U1. </a:t>
            </a:r>
            <a:r>
              <a:rPr lang="zh-CN" altLang="en-US" sz="1200" b="0" i="0" u="none" strike="noStrike" kern="1200" baseline="0" dirty="0" smtClean="0">
                <a:solidFill>
                  <a:schemeClr val="tx1"/>
                </a:solidFill>
                <a:latin typeface="+mn-lt"/>
                <a:ea typeface="+mn-ea"/>
                <a:cs typeface="+mn-cs"/>
              </a:rPr>
              <a:t>这里我们证明了它们产生的</a:t>
            </a:r>
            <a:r>
              <a:rPr lang="en-US" altLang="zh-CN" sz="1200" b="0" i="0" u="none" strike="noStrike" kern="1200" baseline="0" dirty="0" smtClean="0">
                <a:solidFill>
                  <a:schemeClr val="tx1"/>
                </a:solidFill>
                <a:latin typeface="+mn-lt"/>
                <a:ea typeface="+mn-ea"/>
                <a:cs typeface="+mn-cs"/>
              </a:rPr>
              <a:t>U1</a:t>
            </a:r>
            <a:r>
              <a:rPr lang="zh-CN" altLang="en-US" sz="1200" b="0" i="0" u="none" strike="noStrike" kern="1200" baseline="0" dirty="0" smtClean="0">
                <a:solidFill>
                  <a:schemeClr val="tx1"/>
                </a:solidFill>
                <a:latin typeface="+mn-lt"/>
                <a:ea typeface="+mn-ea"/>
                <a:cs typeface="+mn-cs"/>
              </a:rPr>
              <a:t>一样</a:t>
            </a:r>
          </a:p>
          <a:p>
            <a:r>
              <a:rPr kumimoji="1" lang="zh-CN" altLang="en-US" dirty="0" smtClean="0"/>
              <a:t>但是，它们的时间复杂度不同，</a:t>
            </a:r>
            <a:endParaRPr kumimoji="1" lang="en-US" altLang="zh-CN" dirty="0" smtClean="0"/>
          </a:p>
          <a:p>
            <a:r>
              <a:rPr lang="zh-CN" altLang="en-US" dirty="0" smtClean="0">
                <a:effectLst/>
              </a:rPr>
              <a:t>（</a:t>
            </a:r>
            <a:r>
              <a:rPr lang="en-US" altLang="zh-CN" dirty="0" smtClean="0">
                <a:effectLst/>
              </a:rPr>
              <a:t>because the time complexity for matrix multiplication $(X_2X_2^T)$ is $O(n^2{m})$.</a:t>
            </a:r>
            <a:r>
              <a:rPr lang="zh-CN" altLang="en-US" dirty="0" smtClean="0">
                <a:effectLst/>
              </a:rPr>
              <a:t>）</a:t>
            </a:r>
            <a:r>
              <a:rPr lang="en-US" altLang="zh-CN" dirty="0" smtClean="0">
                <a:effectLst/>
              </a:rPr>
              <a:t> </a:t>
            </a:r>
            <a:endParaRPr lang="zh-CN" altLang="en-US" dirty="0" smtClean="0">
              <a:effectLst/>
            </a:endParaRPr>
          </a:p>
          <a:p>
            <a:r>
              <a:rPr lang="zh-CN" altLang="en-US" dirty="0" smtClean="0">
                <a:effectLst/>
              </a:rPr>
              <a:t>这里</a:t>
            </a:r>
            <a:r>
              <a:rPr lang="en-US" altLang="zh-CN" dirty="0" smtClean="0">
                <a:effectLst/>
              </a:rPr>
              <a:t>n</a:t>
            </a:r>
            <a:r>
              <a:rPr lang="zh-CN" altLang="en-US" dirty="0" smtClean="0">
                <a:effectLst/>
              </a:rPr>
              <a:t> </a:t>
            </a:r>
            <a:r>
              <a:rPr lang="en-US" altLang="zh-CN" dirty="0" smtClean="0">
                <a:effectLst/>
              </a:rPr>
              <a:t>=</a:t>
            </a:r>
            <a:r>
              <a:rPr lang="zh-CN" altLang="en-US" dirty="0" smtClean="0">
                <a:effectLst/>
              </a:rPr>
              <a:t> </a:t>
            </a:r>
            <a:r>
              <a:rPr lang="en-US" altLang="zh-CN" dirty="0" smtClean="0">
                <a:effectLst/>
              </a:rPr>
              <a:t>100,000 and m =</a:t>
            </a:r>
            <a:r>
              <a:rPr lang="zh-CN" altLang="en-US" dirty="0" smtClean="0">
                <a:effectLst/>
              </a:rPr>
              <a:t> </a:t>
            </a:r>
            <a:r>
              <a:rPr lang="en-US" altLang="zh-CN" dirty="0" smtClean="0">
                <a:effectLst/>
              </a:rPr>
              <a:t>6210, </a:t>
            </a:r>
            <a:r>
              <a:rPr lang="zh-CN" altLang="en-US" dirty="0" smtClean="0">
                <a:effectLst/>
              </a:rPr>
              <a:t>所以用我们的方法，从</a:t>
            </a:r>
            <a:r>
              <a:rPr lang="en-US" altLang="zh-CN" dirty="0" smtClean="0">
                <a:effectLst/>
              </a:rPr>
              <a:t>X2</a:t>
            </a:r>
            <a:r>
              <a:rPr lang="zh-CN" altLang="en-US" dirty="0" smtClean="0">
                <a:effectLst/>
              </a:rPr>
              <a:t>产生</a:t>
            </a:r>
            <a:r>
              <a:rPr lang="en-US" altLang="zh-CN" dirty="0" smtClean="0">
                <a:effectLst/>
              </a:rPr>
              <a:t>U1</a:t>
            </a:r>
            <a:r>
              <a:rPr lang="zh-CN" altLang="en-US" dirty="0" smtClean="0">
                <a:effectLst/>
              </a:rPr>
              <a:t>更省时间</a:t>
            </a:r>
            <a:r>
              <a:rPr lang="en-US" altLang="zh-CN" dirty="0" smtClean="0">
                <a:effectLst/>
              </a:rPr>
              <a:t>.\\</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18</a:t>
            </a:fld>
            <a:endParaRPr kumimoji="1" lang="zh-CN" altLang="en-US"/>
          </a:p>
        </p:txBody>
      </p:sp>
    </p:spTree>
    <p:extLst>
      <p:ext uri="{BB962C8B-B14F-4D97-AF65-F5344CB8AC3E}">
        <p14:creationId xmlns:p14="http://schemas.microsoft.com/office/powerpoint/2010/main" val="110907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用</a:t>
                </a:r>
                <a:r>
                  <a:rPr kumimoji="1" lang="en-US" altLang="zh-CN" dirty="0" smtClean="0"/>
                  <a:t>fast</a:t>
                </a:r>
                <a:r>
                  <a:rPr kumimoji="1" lang="zh-CN" altLang="en-US" baseline="0" dirty="0" smtClean="0"/>
                  <a:t> </a:t>
                </a:r>
                <a:r>
                  <a:rPr kumimoji="1" lang="en-US" altLang="zh-CN" baseline="0" dirty="0" smtClean="0"/>
                  <a:t>cv</a:t>
                </a:r>
                <a:r>
                  <a:rPr kumimoji="1" lang="zh-CN" altLang="en-US" baseline="0" dirty="0" smtClean="0"/>
                  <a:t>之后可以进行非常快的大范围参数搜索，效率快了数十倍，而且抽样次数越多效率提升越大，可以快速搜索参数和需要的</a:t>
                </a:r>
                <a:r>
                  <a:rPr kumimoji="1" lang="en-US" altLang="zh-CN" baseline="0" dirty="0" smtClean="0"/>
                  <a:t>SNP</a:t>
                </a:r>
                <a:endParaRPr kumimoji="1" lang="zh-CN" altLang="en-US" dirty="0" smtClean="0"/>
              </a:p>
              <a:p>
                <a:r>
                  <a:rPr kumimoji="1" lang="zh-CN" altLang="en-US" dirty="0" smtClean="0"/>
                  <a:t>第一步还是先产生</a:t>
                </a:r>
                <a:r>
                  <a:rPr kumimoji="1" lang="en-US" altLang="zh-CN" dirty="0" smtClean="0"/>
                  <a:t>U</a:t>
                </a:r>
                <a:r>
                  <a:rPr kumimoji="1" lang="zh-CN" altLang="en-US" dirty="0" smtClean="0"/>
                  <a:t>和</a:t>
                </a:r>
                <a:r>
                  <a:rPr kumimoji="1" lang="en-US" altLang="zh-CN" dirty="0" smtClean="0"/>
                  <a:t>\Lambda</a:t>
                </a:r>
                <a:endParaRPr kumimoji="1" lang="zh-CN" altLang="en-US" dirty="0" smtClean="0"/>
              </a:p>
              <a:p>
                <a:r>
                  <a:rPr kumimoji="1" lang="zh-CN" altLang="en-US" dirty="0" smtClean="0"/>
                  <a:t>这一步里我们发现特征选择的</a:t>
                </a:r>
                <a:r>
                  <a:rPr kumimoji="1" lang="en-US" altLang="zh-CN" dirty="0" smtClean="0"/>
                  <a:t>X_1</a:t>
                </a:r>
                <a:r>
                  <a:rPr kumimoji="1" lang="zh-CN" altLang="en-US" dirty="0" smtClean="0"/>
                  <a:t>并不好，因此只能随机挑选，这一点会是我们后续改进的关键点。我们把</a:t>
                </a:r>
                <a:r>
                  <a:rPr kumimoji="1" lang="en-US" altLang="zh-CN" dirty="0" smtClean="0"/>
                  <a:t>SNP</a:t>
                </a:r>
                <a:r>
                  <a:rPr kumimoji="1" lang="zh-CN" altLang="en-US" dirty="0" smtClean="0"/>
                  <a:t>也当做需要优化的参数，做很多组结果进行挑选，因为</a:t>
                </a:r>
                <a:r>
                  <a:rPr kumimoji="1" lang="en-US" altLang="zh-CN" dirty="0" smtClean="0"/>
                  <a:t>fast</a:t>
                </a:r>
                <a:r>
                  <a:rPr kumimoji="1" lang="zh-CN" altLang="en-US" dirty="0" smtClean="0"/>
                  <a:t> </a:t>
                </a:r>
                <a:r>
                  <a:rPr kumimoji="1" lang="en-US" altLang="zh-CN" dirty="0" smtClean="0"/>
                  <a:t>cv</a:t>
                </a:r>
                <a:r>
                  <a:rPr kumimoji="1" lang="zh-CN" altLang="en-US" dirty="0" smtClean="0"/>
                  <a:t>抽样算法被我们优化的非常快，因此挑选</a:t>
                </a:r>
                <a:r>
                  <a:rPr kumimoji="1" lang="en-US" altLang="zh-CN" dirty="0" smtClean="0"/>
                  <a:t>SNP</a:t>
                </a:r>
                <a:r>
                  <a:rPr kumimoji="1" lang="zh-CN" altLang="en-US" dirty="0" smtClean="0"/>
                  <a:t>的过程不慢</a:t>
                </a:r>
              </a:p>
              <a:p>
                <a:r>
                  <a:rPr kumimoji="1" lang="zh-CN" altLang="en-US" sz="1200" dirty="0" smtClean="0"/>
                  <a:t>随机挑选</a:t>
                </a:r>
                <a:r>
                  <a:rPr kumimoji="1" lang="en-US" altLang="zh-CN" sz="1200" dirty="0" smtClean="0"/>
                  <a:t>SNP</a:t>
                </a:r>
                <a:r>
                  <a:rPr kumimoji="1" lang="zh-CN" altLang="en-US" sz="1200" dirty="0" smtClean="0"/>
                  <a:t>作为</a:t>
                </a:r>
                <a14:m>
                  <m:oMath xmlns:m="http://schemas.openxmlformats.org/officeDocument/2006/math">
                    <m:sSub>
                      <m:sSubPr>
                        <m:ctrlPr>
                          <a:rPr kumimoji="1" lang="en-US" altLang="zh-CN" sz="1200" i="1" dirty="0">
                            <a:latin typeface="Cambria Math" charset="0"/>
                          </a:rPr>
                        </m:ctrlPr>
                      </m:sSubPr>
                      <m:e>
                        <m:r>
                          <m:rPr>
                            <m:sty m:val="p"/>
                          </m:rPr>
                          <a:rPr kumimoji="1" lang="en-US" altLang="zh-CN" sz="1200" i="1" dirty="0">
                            <a:latin typeface="Cambria Math" charset="0"/>
                          </a:rPr>
                          <m:t>X</m:t>
                        </m:r>
                      </m:e>
                      <m:sub>
                        <m:r>
                          <a:rPr kumimoji="1" lang="en-US" altLang="zh-CN" sz="1200" b="0" i="1" dirty="0" smtClean="0">
                            <a:latin typeface="Cambria Math" charset="0"/>
                          </a:rPr>
                          <m:t>1</m:t>
                        </m:r>
                      </m:sub>
                    </m:sSub>
                  </m:oMath>
                </a14:m>
                <a:r>
                  <a:rPr kumimoji="1" lang="zh-CN" altLang="en-US" sz="1200" dirty="0" smtClean="0"/>
                  <a:t>第三步用之前的</a:t>
                </a:r>
                <a:r>
                  <a:rPr kumimoji="1" lang="en-US" altLang="zh-CN" sz="1200" dirty="0" smtClean="0"/>
                  <a:t>Mixed-Ridge</a:t>
                </a:r>
                <a:r>
                  <a:rPr kumimoji="1" lang="zh-CN" altLang="en-US" sz="1200" dirty="0" smtClean="0"/>
                  <a:t>算法，用</a:t>
                </a:r>
                <a:r>
                  <a:rPr kumimoji="1" lang="en-US" altLang="zh-CN" sz="1200" dirty="0" smtClean="0"/>
                  <a:t>grid</a:t>
                </a:r>
                <a:r>
                  <a:rPr kumimoji="1" lang="zh-CN" altLang="en-US" sz="1200" dirty="0" smtClean="0"/>
                  <a:t> </a:t>
                </a:r>
                <a:r>
                  <a:rPr kumimoji="1" lang="en-US" altLang="zh-CN" sz="1200" dirty="0" smtClean="0"/>
                  <a:t>search</a:t>
                </a:r>
                <a:r>
                  <a:rPr kumimoji="1" lang="zh-CN" altLang="en-US" sz="1200" dirty="0" smtClean="0"/>
                  <a:t>、</a:t>
                </a:r>
                <a:r>
                  <a:rPr kumimoji="1" lang="en-US" altLang="zh-CN" sz="1200" dirty="0" smtClean="0"/>
                  <a:t>gradient</a:t>
                </a:r>
                <a:r>
                  <a:rPr kumimoji="1" lang="zh-CN" altLang="en-US" sz="1200" dirty="0" smtClean="0"/>
                  <a:t> </a:t>
                </a:r>
                <a:r>
                  <a:rPr kumimoji="1" lang="en-US" altLang="zh-CN" sz="1200" dirty="0" smtClean="0"/>
                  <a:t>descent</a:t>
                </a:r>
                <a:r>
                  <a:rPr kumimoji="1" lang="zh-CN" altLang="en-US" sz="1200" dirty="0" smtClean="0"/>
                  <a:t>优化</a:t>
                </a:r>
              </a:p>
              <a:p>
                <a:r>
                  <a:rPr kumimoji="1" lang="zh-CN" altLang="en-US" sz="1200" dirty="0" smtClean="0"/>
                  <a:t>在按照父本划分的</a:t>
                </a:r>
                <a:r>
                  <a:rPr kumimoji="1" lang="en-US" altLang="zh-CN" sz="1200" dirty="0" smtClean="0"/>
                  <a:t>valid</a:t>
                </a:r>
                <a:r>
                  <a:rPr kumimoji="1" lang="zh-CN" altLang="en-US" sz="1200" dirty="0" smtClean="0"/>
                  <a:t>集上做交叉验证（为了更好地预测</a:t>
                </a:r>
                <a:r>
                  <a:rPr kumimoji="1" lang="en-US" altLang="zh-CN" sz="1200" dirty="0" smtClean="0"/>
                  <a:t>s1f</a:t>
                </a:r>
                <a:r>
                  <a:rPr kumimoji="1" lang="zh-CN" altLang="en-US" sz="1200" dirty="0" smtClean="0"/>
                  <a:t>区域）</a:t>
                </a:r>
              </a:p>
              <a:p>
                <a:r>
                  <a:rPr kumimoji="1" lang="en-US" altLang="zh-CN" sz="1200" dirty="0" smtClean="0"/>
                  <a:t>25-fold</a:t>
                </a:r>
                <a:r>
                  <a:rPr kumimoji="1" lang="zh-CN" altLang="en-US" sz="1200" dirty="0" smtClean="0"/>
                  <a:t>交叉验证</a:t>
                </a:r>
                <a:r>
                  <a:rPr kumimoji="1" lang="en-US" altLang="zh-CN" sz="1200" dirty="0" smtClean="0"/>
                  <a:t>,</a:t>
                </a:r>
                <a:r>
                  <a:rPr kumimoji="1" lang="zh-CN" altLang="en-US" sz="1200" dirty="0" smtClean="0"/>
                  <a:t>重复两百次</a:t>
                </a:r>
                <a:endParaRPr kumimoji="1" lang="zh-CN" altLang="en-US" sz="1200" dirty="0"/>
              </a:p>
              <a:p>
                <a:endParaRPr kumimoji="1" lang="zh-CN" altLang="en-US" dirty="0"/>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用</a:t>
                </a:r>
                <a:r>
                  <a:rPr kumimoji="1" lang="en-US" altLang="zh-CN" dirty="0" smtClean="0"/>
                  <a:t>fast</a:t>
                </a:r>
                <a:r>
                  <a:rPr kumimoji="1" lang="zh-CN" altLang="en-US" baseline="0" dirty="0" smtClean="0"/>
                  <a:t> </a:t>
                </a:r>
                <a:r>
                  <a:rPr kumimoji="1" lang="en-US" altLang="zh-CN" baseline="0" dirty="0" smtClean="0"/>
                  <a:t>cv</a:t>
                </a:r>
                <a:r>
                  <a:rPr kumimoji="1" lang="zh-CN" altLang="en-US" baseline="0" dirty="0" smtClean="0"/>
                  <a:t>之后可以进行非常快的大范围参数搜索，效率快了数十倍，而且抽样次数越多效率提升越大，可以快速搜索参数和需要的</a:t>
                </a:r>
                <a:r>
                  <a:rPr kumimoji="1" lang="en-US" altLang="zh-CN" baseline="0" dirty="0" smtClean="0"/>
                  <a:t>SNP</a:t>
                </a:r>
                <a:endParaRPr kumimoji="1" lang="zh-CN" altLang="en-US" dirty="0" smtClean="0"/>
              </a:p>
              <a:p>
                <a:r>
                  <a:rPr kumimoji="1" lang="zh-CN" altLang="en-US" dirty="0" smtClean="0"/>
                  <a:t>第一步还是先产生</a:t>
                </a:r>
                <a:r>
                  <a:rPr kumimoji="1" lang="en-US" altLang="zh-CN" dirty="0" smtClean="0"/>
                  <a:t>U</a:t>
                </a:r>
                <a:r>
                  <a:rPr kumimoji="1" lang="zh-CN" altLang="en-US" dirty="0" smtClean="0"/>
                  <a:t>和</a:t>
                </a:r>
                <a:r>
                  <a:rPr kumimoji="1" lang="en-US" altLang="zh-CN" dirty="0" smtClean="0"/>
                  <a:t>\</a:t>
                </a:r>
                <a:r>
                  <a:rPr kumimoji="1" lang="en-US" altLang="zh-CN" dirty="0" smtClean="0"/>
                  <a:t>Lambda</a:t>
                </a:r>
                <a:endParaRPr kumimoji="1" lang="zh-CN" altLang="en-US" dirty="0" smtClean="0"/>
              </a:p>
              <a:p>
                <a:r>
                  <a:rPr kumimoji="1" lang="zh-CN" altLang="en-US" dirty="0" smtClean="0"/>
                  <a:t>这一步里我们发现特征选择的</a:t>
                </a:r>
                <a:r>
                  <a:rPr kumimoji="1" lang="en-US" altLang="zh-CN" dirty="0" smtClean="0"/>
                  <a:t>X_1</a:t>
                </a:r>
                <a:r>
                  <a:rPr kumimoji="1" lang="zh-CN" altLang="en-US" dirty="0" smtClean="0"/>
                  <a:t>并不好，因此只能随机挑选，这一点会是我们后续改进的关键点。我们把</a:t>
                </a:r>
                <a:r>
                  <a:rPr kumimoji="1" lang="en-US" altLang="zh-CN" dirty="0" smtClean="0"/>
                  <a:t>SNP</a:t>
                </a:r>
                <a:r>
                  <a:rPr kumimoji="1" lang="zh-CN" altLang="en-US" dirty="0" smtClean="0"/>
                  <a:t>也当做需要优化的参数，做很多组结果进行挑选，因为</a:t>
                </a:r>
                <a:r>
                  <a:rPr kumimoji="1" lang="en-US" altLang="zh-CN" dirty="0" smtClean="0"/>
                  <a:t>fast</a:t>
                </a:r>
                <a:r>
                  <a:rPr kumimoji="1" lang="zh-CN" altLang="en-US" dirty="0" smtClean="0"/>
                  <a:t> </a:t>
                </a:r>
                <a:r>
                  <a:rPr kumimoji="1" lang="en-US" altLang="zh-CN" dirty="0" smtClean="0"/>
                  <a:t>cv</a:t>
                </a:r>
                <a:r>
                  <a:rPr kumimoji="1" lang="zh-CN" altLang="en-US" dirty="0" smtClean="0"/>
                  <a:t>抽样算法被我们优化的非常快，因此挑选</a:t>
                </a:r>
                <a:r>
                  <a:rPr kumimoji="1" lang="en-US" altLang="zh-CN" dirty="0" smtClean="0"/>
                  <a:t>SNP</a:t>
                </a:r>
                <a:r>
                  <a:rPr kumimoji="1" lang="zh-CN" altLang="en-US" dirty="0" smtClean="0"/>
                  <a:t>的过程不慢</a:t>
                </a:r>
              </a:p>
              <a:p>
                <a:r>
                  <a:rPr kumimoji="1" lang="zh-CN" altLang="en-US" sz="1200" dirty="0" smtClean="0"/>
                  <a:t>随机挑选</a:t>
                </a:r>
                <a:r>
                  <a:rPr kumimoji="1" lang="en-US" altLang="zh-CN" sz="1200" dirty="0" smtClean="0"/>
                  <a:t>SNP</a:t>
                </a:r>
                <a:r>
                  <a:rPr kumimoji="1" lang="zh-CN" altLang="en-US" sz="1200" dirty="0" smtClean="0"/>
                  <a:t>作为</a:t>
                </a:r>
                <a:r>
                  <a:rPr kumimoji="1" lang="en-US" altLang="zh-CN" sz="1200" i="0" dirty="0">
                    <a:latin typeface="Cambria Math" charset="0"/>
                  </a:rPr>
                  <a:t>X_</a:t>
                </a:r>
                <a:r>
                  <a:rPr kumimoji="1" lang="en-US" altLang="zh-CN" sz="1200" b="0" i="0" dirty="0" smtClean="0">
                    <a:latin typeface="Cambria Math" charset="0"/>
                  </a:rPr>
                  <a:t>1</a:t>
                </a:r>
                <a:r>
                  <a:rPr kumimoji="1" lang="zh-CN" altLang="en-US" sz="1200" dirty="0" smtClean="0"/>
                  <a:t>第三步用之前的</a:t>
                </a:r>
                <a:r>
                  <a:rPr kumimoji="1" lang="en-US" altLang="zh-CN" sz="1200" dirty="0" smtClean="0"/>
                  <a:t>Mixed-Ridge</a:t>
                </a:r>
                <a:r>
                  <a:rPr kumimoji="1" lang="zh-CN" altLang="en-US" sz="1200" dirty="0" smtClean="0"/>
                  <a:t>算法，用</a:t>
                </a:r>
                <a:r>
                  <a:rPr kumimoji="1" lang="en-US" altLang="zh-CN" sz="1200" dirty="0" smtClean="0"/>
                  <a:t>grid</a:t>
                </a:r>
                <a:r>
                  <a:rPr kumimoji="1" lang="zh-CN" altLang="en-US" sz="1200" dirty="0" smtClean="0"/>
                  <a:t> </a:t>
                </a:r>
                <a:r>
                  <a:rPr kumimoji="1" lang="en-US" altLang="zh-CN" sz="1200" dirty="0" smtClean="0"/>
                  <a:t>search</a:t>
                </a:r>
                <a:r>
                  <a:rPr kumimoji="1" lang="zh-CN" altLang="en-US" sz="1200" dirty="0" smtClean="0"/>
                  <a:t>、</a:t>
                </a:r>
                <a:r>
                  <a:rPr kumimoji="1" lang="en-US" altLang="zh-CN" sz="1200" dirty="0" smtClean="0"/>
                  <a:t>gradient</a:t>
                </a:r>
                <a:r>
                  <a:rPr kumimoji="1" lang="zh-CN" altLang="en-US" sz="1200" dirty="0" smtClean="0"/>
                  <a:t> </a:t>
                </a:r>
                <a:r>
                  <a:rPr kumimoji="1" lang="en-US" altLang="zh-CN" sz="1200" dirty="0" smtClean="0"/>
                  <a:t>descent</a:t>
                </a:r>
                <a:r>
                  <a:rPr kumimoji="1" lang="zh-CN" altLang="en-US" sz="1200" dirty="0" smtClean="0"/>
                  <a:t>优化</a:t>
                </a:r>
              </a:p>
              <a:p>
                <a:r>
                  <a:rPr kumimoji="1" lang="zh-CN" altLang="en-US" sz="1200" dirty="0" smtClean="0"/>
                  <a:t>在按照父本划分的</a:t>
                </a:r>
                <a:r>
                  <a:rPr kumimoji="1" lang="en-US" altLang="zh-CN" sz="1200" dirty="0" smtClean="0"/>
                  <a:t>valid</a:t>
                </a:r>
                <a:r>
                  <a:rPr kumimoji="1" lang="zh-CN" altLang="en-US" sz="1200" dirty="0" smtClean="0"/>
                  <a:t>集上做交叉验证（为了更好地预测</a:t>
                </a:r>
                <a:r>
                  <a:rPr kumimoji="1" lang="en-US" altLang="zh-CN" sz="1200" dirty="0" smtClean="0"/>
                  <a:t>s1f</a:t>
                </a:r>
                <a:r>
                  <a:rPr kumimoji="1" lang="zh-CN" altLang="en-US" sz="1200" dirty="0" smtClean="0"/>
                  <a:t>区域）</a:t>
                </a:r>
              </a:p>
              <a:p>
                <a:r>
                  <a:rPr kumimoji="1" lang="en-US" altLang="zh-CN" sz="1200" dirty="0" smtClean="0"/>
                  <a:t>25-fold</a:t>
                </a:r>
                <a:r>
                  <a:rPr kumimoji="1" lang="zh-CN" altLang="en-US" sz="1200" dirty="0" smtClean="0"/>
                  <a:t>交叉验证</a:t>
                </a:r>
                <a:r>
                  <a:rPr kumimoji="1" lang="en-US" altLang="zh-CN" sz="1200" dirty="0" smtClean="0"/>
                  <a:t>,</a:t>
                </a:r>
                <a:r>
                  <a:rPr kumimoji="1" lang="zh-CN" altLang="en-US" sz="1200" dirty="0" smtClean="0"/>
                  <a:t>重复两百次</a:t>
                </a:r>
                <a:endParaRPr kumimoji="1" lang="zh-CN" altLang="en-US" sz="1200" dirty="0"/>
              </a:p>
              <a:p>
                <a:endParaRPr kumimoji="1" lang="zh-CN" altLang="en-US"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31EF110D-A2B7-504B-96BF-3925C5296330}" type="slidenum">
              <a:rPr kumimoji="1" lang="zh-CN" altLang="en-US" smtClean="0"/>
              <a:t>19</a:t>
            </a:fld>
            <a:endParaRPr kumimoji="1" lang="zh-CN" altLang="en-US"/>
          </a:p>
        </p:txBody>
      </p:sp>
    </p:spTree>
    <p:extLst>
      <p:ext uri="{BB962C8B-B14F-4D97-AF65-F5344CB8AC3E}">
        <p14:creationId xmlns:p14="http://schemas.microsoft.com/office/powerpoint/2010/main" val="550080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对每一次挑选的</a:t>
                </a:r>
                <a:r>
                  <a:rPr kumimoji="1" lang="en-US" altLang="zh-CN" dirty="0" smtClean="0"/>
                  <a:t>SNP</a:t>
                </a:r>
                <a:r>
                  <a:rPr kumimoji="1" lang="zh-CN" altLang="en-US" dirty="0" smtClean="0"/>
                  <a:t>、</a:t>
                </a:r>
                <a14:m>
                  <m:oMath xmlns:m="http://schemas.openxmlformats.org/officeDocument/2006/math">
                    <m:r>
                      <a:rPr kumimoji="1" lang="zh-CN" altLang="en-US" i="1" smtClean="0">
                        <a:latin typeface="Cambria Math" charset="0"/>
                        <a:ea typeface="Cambria Math" charset="0"/>
                        <a:cs typeface="Cambria Math" charset="0"/>
                      </a:rPr>
                      <m:t>𝛾</m:t>
                    </m:r>
                    <m:r>
                      <a:rPr kumimoji="1" lang="zh-CN" altLang="en-US" b="0" i="1" smtClean="0">
                        <a:latin typeface="Cambria Math" charset="0"/>
                        <a:ea typeface="Cambria Math" charset="0"/>
                        <a:cs typeface="Cambria Math" charset="0"/>
                      </a:rPr>
                      <m:t>、</m:t>
                    </m:r>
                    <m:r>
                      <a:rPr kumimoji="1" lang="zh-CN" altLang="en-US" i="1" smtClean="0">
                        <a:latin typeface="Cambria Math" charset="0"/>
                        <a:ea typeface="Cambria Math" charset="0"/>
                        <a:cs typeface="Cambria Math" charset="0"/>
                      </a:rPr>
                      <m:t>𝜆</m:t>
                    </m:r>
                  </m:oMath>
                </a14:m>
                <a:r>
                  <a:rPr kumimoji="1" lang="zh-CN" altLang="en-US" dirty="0" smtClean="0"/>
                  <a:t>进行</a:t>
                </a:r>
                <a:r>
                  <a:rPr kumimoji="1" lang="en-US" altLang="zh-CN" dirty="0" smtClean="0"/>
                  <a:t>25-fold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smtClean="0"/>
              </a:p>
              <a:p>
                <a:r>
                  <a:rPr kumimoji="1" lang="zh-CN" altLang="en-US" dirty="0" smtClean="0"/>
                  <a:t>只需要两分钟即可做一个</a:t>
                </a:r>
                <a:r>
                  <a:rPr kumimoji="1" lang="en-US" altLang="zh-CN" dirty="0" smtClean="0"/>
                  <a:t>SNP</a:t>
                </a:r>
                <a:r>
                  <a:rPr kumimoji="1" lang="zh-CN" altLang="en-US" dirty="0" smtClean="0"/>
                  <a:t>选择的交叉验证（即做两百次</a:t>
                </a:r>
                <a:r>
                  <a:rPr kumimoji="1" lang="en-US" altLang="zh-CN" dirty="0" smtClean="0"/>
                  <a:t>25</a:t>
                </a:r>
                <a:r>
                  <a:rPr kumimoji="1" lang="zh-CN" altLang="en-US" dirty="0" smtClean="0"/>
                  <a:t>折交叉验证），且可以多组</a:t>
                </a:r>
                <a:r>
                  <a:rPr kumimoji="1" lang="en-US" altLang="zh-CN" dirty="0" smtClean="0"/>
                  <a:t>SNP</a:t>
                </a:r>
                <a:r>
                  <a:rPr kumimoji="1" lang="zh-CN" altLang="en-US" dirty="0" smtClean="0"/>
                  <a:t>并行进行</a:t>
                </a:r>
              </a:p>
              <a:p>
                <a:r>
                  <a:rPr kumimoji="1" lang="zh-CN" altLang="en-US" dirty="0" smtClean="0"/>
                  <a:t>大规模搜索的</a:t>
                </a:r>
                <a:r>
                  <a:rPr kumimoji="1" lang="en-US" altLang="zh-CN" dirty="0" smtClean="0"/>
                  <a:t>SNP</a:t>
                </a:r>
                <a:r>
                  <a:rPr kumimoji="1" lang="zh-CN" altLang="en-US" dirty="0" smtClean="0"/>
                  <a:t>的</a:t>
                </a:r>
                <a:r>
                  <a:rPr kumimoji="1" lang="en-US" altLang="zh-CN" dirty="0" smtClean="0"/>
                  <a:t>PCC</a:t>
                </a:r>
                <a:endParaRPr kumimoji="1" lang="zh-CN" altLang="en-US" dirty="0" smtClean="0"/>
              </a:p>
              <a:p>
                <a:r>
                  <a:rPr kumimoji="1" lang="zh-CN" altLang="en-US" dirty="0" smtClean="0"/>
                  <a:t>以</a:t>
                </a:r>
                <a:r>
                  <a:rPr kumimoji="1" lang="en-US" altLang="zh-CN" dirty="0" smtClean="0"/>
                  <a:t>s1f</a:t>
                </a:r>
                <a:r>
                  <a:rPr kumimoji="1" lang="zh-CN" altLang="en-US" dirty="0" smtClean="0"/>
                  <a:t>为例，每一列是一种</a:t>
                </a:r>
                <a:r>
                  <a:rPr kumimoji="1" lang="en-US" altLang="zh-CN" dirty="0" smtClean="0"/>
                  <a:t>SNP</a:t>
                </a:r>
                <a:r>
                  <a:rPr kumimoji="1" lang="zh-CN" altLang="en-US" dirty="0" smtClean="0"/>
                  <a:t> </a:t>
                </a:r>
                <a:r>
                  <a:rPr kumimoji="1" lang="en-US" altLang="zh-CN" dirty="0" smtClean="0"/>
                  <a:t>set</a:t>
                </a:r>
                <a:r>
                  <a:rPr kumimoji="1" lang="zh-CN" altLang="en-US" dirty="0" smtClean="0"/>
                  <a:t>，每一行是一次交叉验证，分别算</a:t>
                </a:r>
                <a:r>
                  <a:rPr kumimoji="1" lang="en-US" altLang="zh-CN" dirty="0" smtClean="0"/>
                  <a:t>PCC</a:t>
                </a:r>
                <a:r>
                  <a:rPr kumimoji="1" lang="zh-CN" altLang="en-US" dirty="0" smtClean="0"/>
                  <a:t>，我们试过对每个</a:t>
                </a:r>
                <a:r>
                  <a:rPr kumimoji="1" lang="en-US" altLang="zh-CN" dirty="0" smtClean="0"/>
                  <a:t>SNP</a:t>
                </a:r>
                <a:r>
                  <a:rPr kumimoji="1" lang="zh-CN" altLang="en-US" dirty="0" smtClean="0"/>
                  <a:t> </a:t>
                </a:r>
                <a:r>
                  <a:rPr kumimoji="1" lang="en-US" altLang="zh-CN" dirty="0" smtClean="0"/>
                  <a:t>set</a:t>
                </a:r>
                <a:r>
                  <a:rPr kumimoji="1" lang="zh-CN" altLang="en-US" dirty="0" smtClean="0"/>
                  <a:t>，用不同的</a:t>
                </a:r>
                <a:r>
                  <a:rPr kumimoji="1" lang="en-US" altLang="zh-CN" dirty="0" smtClean="0"/>
                  <a:t>PCC</a:t>
                </a:r>
                <a:r>
                  <a:rPr kumimoji="1" lang="zh-CN" altLang="en-US" dirty="0" smtClean="0"/>
                  <a:t>的统计量去挑，比如平均值，中位数等等。现在我们来审视我们的问题，一是时间有限，我们本来不应该随机选这么少的</a:t>
                </a:r>
                <a:r>
                  <a:rPr kumimoji="1" lang="en-US" altLang="zh-CN" dirty="0" smtClean="0"/>
                  <a:t>SNP</a:t>
                </a:r>
                <a:r>
                  <a:rPr kumimoji="1" lang="zh-CN" altLang="en-US" dirty="0" smtClean="0"/>
                  <a:t>，而且由于训练集很容易就找到一组好的</a:t>
                </a:r>
                <a:r>
                  <a:rPr kumimoji="1" lang="en-US" altLang="zh-CN" dirty="0" smtClean="0"/>
                  <a:t>SNP</a:t>
                </a:r>
                <a:r>
                  <a:rPr kumimoji="1" lang="zh-CN" altLang="en-US" dirty="0" smtClean="0"/>
                  <a:t>，但是在测试集很难表现好，所以我们应该改成</a:t>
                </a:r>
                <a:r>
                  <a:rPr kumimoji="1" lang="en-US" altLang="zh-CN" dirty="0" smtClean="0"/>
                  <a:t>PCC</a:t>
                </a:r>
                <a:r>
                  <a:rPr kumimoji="1" lang="zh-CN" altLang="en-US" dirty="0" smtClean="0"/>
                  <a:t>在很多折中的最小值也比较高的</a:t>
                </a:r>
                <a:r>
                  <a:rPr kumimoji="1" lang="en-US" altLang="zh-CN" dirty="0" smtClean="0"/>
                  <a:t>feature</a:t>
                </a:r>
                <a:r>
                  <a:rPr kumimoji="1" lang="zh-CN" altLang="en-US" dirty="0" smtClean="0"/>
                  <a:t>组合，就像蓝色的区域，是不好预测的样本，我们的最终的完美模型应该是能把这些地方也预测好的才行。</a:t>
                </a:r>
              </a:p>
              <a:p>
                <a:endParaRPr kumimoji="1" lang="zh-CN" altLang="en-US" dirty="0" smtClean="0"/>
              </a:p>
              <a:p>
                <a:r>
                  <a:rPr kumimoji="1" lang="zh-CN" altLang="en-US" dirty="0" smtClean="0"/>
                  <a:t>普通的机器学习模型严重依赖于已有的样本的亲本信息，</a:t>
                </a:r>
                <a:r>
                  <a:rPr kumimoji="1" lang="en-US" altLang="zh-CN" dirty="0" smtClean="0"/>
                  <a:t>Mixed-Ridge</a:t>
                </a:r>
                <a:r>
                  <a:rPr kumimoji="1" lang="zh-CN" altLang="en-US" dirty="0" smtClean="0"/>
                  <a:t>经过前面的分析可以看出来可以避免样本的相关性不良影响且可以利用相关性提高预测效果。</a:t>
                </a:r>
              </a:p>
              <a:p>
                <a:r>
                  <a:rPr kumimoji="1" lang="zh-CN" altLang="en-US" dirty="0" smtClean="0"/>
                  <a:t>对于全新的样本，可以通过简单的变化来产生</a:t>
                </a:r>
                <a:r>
                  <a:rPr kumimoji="1" lang="en-US" altLang="zh-CN" dirty="0" smtClean="0"/>
                  <a:t>Mixed-Ridge</a:t>
                </a:r>
                <a:r>
                  <a:rPr kumimoji="1" lang="zh-CN" altLang="en-US" dirty="0" smtClean="0"/>
                  <a:t> 模型需要的</a:t>
                </a:r>
                <a:r>
                  <a:rPr kumimoji="1" lang="en-US" altLang="zh-CN" dirty="0" smtClean="0"/>
                  <a:t>Lambda</a:t>
                </a:r>
                <a:r>
                  <a:rPr kumimoji="1" lang="zh-CN" altLang="en-US" dirty="0" smtClean="0"/>
                  <a:t>，然后再预测</a:t>
                </a:r>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对每一次挑选的</a:t>
                </a:r>
                <a:r>
                  <a:rPr kumimoji="1" lang="en-US" altLang="zh-CN" dirty="0" smtClean="0"/>
                  <a:t>SNP</a:t>
                </a:r>
                <a:r>
                  <a:rPr kumimoji="1" lang="zh-CN" altLang="en-US" dirty="0" smtClean="0"/>
                  <a:t>、</a:t>
                </a:r>
                <a:r>
                  <a:rPr kumimoji="1" lang="zh-CN" altLang="en-US" i="0" smtClean="0">
                    <a:latin typeface="Cambria Math" charset="0"/>
                    <a:ea typeface="Cambria Math" charset="0"/>
                    <a:cs typeface="Cambria Math" charset="0"/>
                  </a:rPr>
                  <a:t>𝛾</a:t>
                </a:r>
                <a:r>
                  <a:rPr kumimoji="1" lang="zh-CN" altLang="en-US" b="0" i="0" smtClean="0">
                    <a:latin typeface="Cambria Math" charset="0"/>
                    <a:ea typeface="Cambria Math" charset="0"/>
                    <a:cs typeface="Cambria Math" charset="0"/>
                  </a:rPr>
                  <a:t>、</a:t>
                </a:r>
                <a:r>
                  <a:rPr kumimoji="1" lang="zh-CN" altLang="en-US" i="0" smtClean="0">
                    <a:latin typeface="Cambria Math" charset="0"/>
                    <a:ea typeface="Cambria Math" charset="0"/>
                    <a:cs typeface="Cambria Math" charset="0"/>
                  </a:rPr>
                  <a:t>𝜆</a:t>
                </a:r>
                <a:r>
                  <a:rPr kumimoji="1" lang="zh-CN" altLang="en-US" dirty="0" smtClean="0"/>
                  <a:t>进行</a:t>
                </a:r>
                <a:r>
                  <a:rPr kumimoji="1" lang="en-US" altLang="zh-CN" dirty="0" smtClean="0"/>
                  <a:t>25-fold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smtClean="0"/>
              </a:p>
              <a:p>
                <a:r>
                  <a:rPr kumimoji="1" lang="zh-CN" altLang="en-US" dirty="0" smtClean="0"/>
                  <a:t>只</a:t>
                </a:r>
                <a:r>
                  <a:rPr kumimoji="1" lang="zh-CN" altLang="en-US" dirty="0" smtClean="0"/>
                  <a:t>需要两分钟即可做一个</a:t>
                </a:r>
                <a:r>
                  <a:rPr kumimoji="1" lang="en-US" altLang="zh-CN" dirty="0" smtClean="0"/>
                  <a:t>SNP</a:t>
                </a:r>
                <a:r>
                  <a:rPr kumimoji="1" lang="zh-CN" altLang="en-US" dirty="0" smtClean="0"/>
                  <a:t>选择的交叉</a:t>
                </a:r>
                <a:r>
                  <a:rPr kumimoji="1" lang="zh-CN" altLang="en-US" dirty="0" smtClean="0"/>
                  <a:t>验证（</a:t>
                </a:r>
                <a:r>
                  <a:rPr kumimoji="1" lang="zh-CN" altLang="en-US" dirty="0" smtClean="0"/>
                  <a:t>即做两百次</a:t>
                </a:r>
                <a:r>
                  <a:rPr kumimoji="1" lang="en-US" altLang="zh-CN" dirty="0" smtClean="0"/>
                  <a:t>25</a:t>
                </a:r>
                <a:r>
                  <a:rPr kumimoji="1" lang="zh-CN" altLang="en-US" dirty="0" smtClean="0"/>
                  <a:t>折交叉验证</a:t>
                </a:r>
                <a:r>
                  <a:rPr kumimoji="1" lang="zh-CN" altLang="en-US" dirty="0" smtClean="0"/>
                  <a:t>），</a:t>
                </a:r>
                <a:r>
                  <a:rPr kumimoji="1" lang="zh-CN" altLang="en-US" dirty="0" smtClean="0"/>
                  <a:t>且</a:t>
                </a:r>
                <a:r>
                  <a:rPr kumimoji="1" lang="zh-CN" altLang="en-US" dirty="0" smtClean="0"/>
                  <a:t>可以</a:t>
                </a:r>
                <a:r>
                  <a:rPr kumimoji="1" lang="zh-CN" altLang="en-US" dirty="0" smtClean="0"/>
                  <a:t>多组</a:t>
                </a:r>
                <a:r>
                  <a:rPr kumimoji="1" lang="en-US" altLang="zh-CN" dirty="0" smtClean="0"/>
                  <a:t>SNP</a:t>
                </a:r>
                <a:r>
                  <a:rPr kumimoji="1" lang="zh-CN" altLang="en-US" dirty="0" smtClean="0"/>
                  <a:t>并行</a:t>
                </a:r>
                <a:r>
                  <a:rPr kumimoji="1" lang="zh-CN" altLang="en-US" dirty="0" smtClean="0"/>
                  <a:t>进行</a:t>
                </a:r>
              </a:p>
              <a:p>
                <a:r>
                  <a:rPr kumimoji="1" lang="zh-CN" altLang="en-US" dirty="0" smtClean="0"/>
                  <a:t>大规模搜索的</a:t>
                </a:r>
                <a:r>
                  <a:rPr kumimoji="1" lang="en-US" altLang="zh-CN" dirty="0" smtClean="0"/>
                  <a:t>SNP</a:t>
                </a:r>
                <a:r>
                  <a:rPr kumimoji="1" lang="zh-CN" altLang="en-US" dirty="0" smtClean="0"/>
                  <a:t>的</a:t>
                </a:r>
                <a:r>
                  <a:rPr kumimoji="1" lang="en-US" altLang="zh-CN" dirty="0" smtClean="0"/>
                  <a:t>PCC</a:t>
                </a:r>
                <a:endParaRPr kumimoji="1" lang="zh-CN" altLang="en-US" dirty="0" smtClean="0"/>
              </a:p>
              <a:p>
                <a:r>
                  <a:rPr kumimoji="1" lang="zh-CN" altLang="en-US" dirty="0" smtClean="0"/>
                  <a:t>以</a:t>
                </a:r>
                <a:r>
                  <a:rPr kumimoji="1" lang="en-US" altLang="zh-CN" dirty="0" smtClean="0"/>
                  <a:t>s1f</a:t>
                </a:r>
                <a:r>
                  <a:rPr kumimoji="1" lang="zh-CN" altLang="en-US" dirty="0" smtClean="0"/>
                  <a:t>为例</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31EF110D-A2B7-504B-96BF-3925C5296330}" type="slidenum">
              <a:rPr kumimoji="1" lang="zh-CN" altLang="en-US" smtClean="0"/>
              <a:t>20</a:t>
            </a:fld>
            <a:endParaRPr kumimoji="1" lang="zh-CN" altLang="en-US"/>
          </a:p>
        </p:txBody>
      </p:sp>
    </p:spTree>
    <p:extLst>
      <p:ext uri="{BB962C8B-B14F-4D97-AF65-F5344CB8AC3E}">
        <p14:creationId xmlns:p14="http://schemas.microsoft.com/office/powerpoint/2010/main" val="970506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我们第⼀次认识到</a:t>
            </a:r>
            <a:r>
              <a:rPr lang="en-US" altLang="zh-CN" sz="1200" b="0" i="0" u="none" strike="noStrike" kern="1200" baseline="0" dirty="0" smtClean="0">
                <a:solidFill>
                  <a:schemeClr val="tx1"/>
                </a:solidFill>
                <a:latin typeface="+mn-lt"/>
                <a:ea typeface="+mn-ea"/>
                <a:cs typeface="+mn-cs"/>
              </a:rPr>
              <a:t>Fast-LMM </a:t>
            </a:r>
            <a:r>
              <a:rPr lang="zh-CN" altLang="en-US" sz="1200" b="0" i="0" u="none" strike="noStrike" kern="1200" baseline="0" dirty="0" smtClean="0">
                <a:solidFill>
                  <a:schemeClr val="tx1"/>
                </a:solidFill>
                <a:latin typeface="+mn-lt"/>
                <a:ea typeface="+mn-ea"/>
                <a:cs typeface="+mn-cs"/>
              </a:rPr>
              <a:t>模型的威⼒在于利⽤该模型，我们第⼀次</a:t>
            </a:r>
          </a:p>
          <a:p>
            <a:r>
              <a:rPr lang="zh-CN" altLang="en-US" sz="1200" b="0" i="0" u="none" strike="noStrike" kern="1200" baseline="0" dirty="0" smtClean="0">
                <a:solidFill>
                  <a:schemeClr val="tx1"/>
                </a:solidFill>
                <a:latin typeface="+mn-lt"/>
                <a:ea typeface="+mn-ea"/>
                <a:cs typeface="+mn-cs"/>
              </a:rPr>
              <a:t>重复出了⼤赛组委会提供的</a:t>
            </a:r>
            <a:r>
              <a:rPr lang="en-US" altLang="zh-CN" sz="1200" b="0" i="0" u="none" strike="noStrike" kern="1200" baseline="0" dirty="0" smtClean="0">
                <a:solidFill>
                  <a:schemeClr val="tx1"/>
                </a:solidFill>
                <a:latin typeface="+mn-lt"/>
                <a:ea typeface="+mn-ea"/>
                <a:cs typeface="+mn-cs"/>
              </a:rPr>
              <a:t>trait1 </a:t>
            </a:r>
            <a:r>
              <a:rPr lang="zh-CN" altLang="en-US" sz="1200" b="0" i="0" u="none" strike="noStrike" kern="1200" baseline="0" dirty="0" smtClean="0">
                <a:solidFill>
                  <a:schemeClr val="tx1"/>
                </a:solidFill>
                <a:latin typeface="+mn-lt"/>
                <a:ea typeface="+mn-ea"/>
                <a:cs typeface="+mn-cs"/>
              </a:rPr>
              <a:t>性状分布图的“双峰”效果，⽽之前的结果</a:t>
            </a:r>
          </a:p>
          <a:p>
            <a:r>
              <a:rPr lang="zh-CN" altLang="en-US" sz="1200" b="0" i="0" u="none" strike="noStrike" kern="1200" baseline="0" dirty="0" smtClean="0">
                <a:solidFill>
                  <a:schemeClr val="tx1"/>
                </a:solidFill>
                <a:latin typeface="+mn-lt"/>
                <a:ea typeface="+mn-ea"/>
                <a:cs typeface="+mn-cs"/>
              </a:rPr>
              <a:t>往往只能预测出⼀个峰（见图</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），⽽且性状</a:t>
            </a:r>
            <a:r>
              <a:rPr lang="en-US" altLang="zh-CN" sz="1200" b="0" i="0" u="none" strike="noStrike" kern="1200" baseline="0" dirty="0" err="1" smtClean="0">
                <a:solidFill>
                  <a:schemeClr val="tx1"/>
                </a:solidFill>
                <a:latin typeface="+mn-lt"/>
                <a:ea typeface="+mn-ea"/>
                <a:cs typeface="+mn-cs"/>
              </a:rPr>
              <a:t>heatmap</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图（图</a:t>
            </a:r>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）可以明显的看</a:t>
            </a:r>
          </a:p>
          <a:p>
            <a:r>
              <a:rPr lang="zh-CN" altLang="en-US" sz="1200" b="0" i="0" u="none" strike="noStrike" kern="1200" baseline="0" dirty="0" smtClean="0">
                <a:solidFill>
                  <a:schemeClr val="tx1"/>
                </a:solidFill>
                <a:latin typeface="+mn-lt"/>
                <a:ea typeface="+mn-ea"/>
                <a:cs typeface="+mn-cs"/>
              </a:rPr>
              <a:t>到</a:t>
            </a:r>
            <a:r>
              <a:rPr lang="en-US" altLang="zh-CN" sz="1200" b="0" i="0" u="none" strike="noStrike" kern="1200" baseline="0" dirty="0" smtClean="0">
                <a:solidFill>
                  <a:schemeClr val="tx1"/>
                </a:solidFill>
                <a:latin typeface="+mn-lt"/>
                <a:ea typeface="+mn-ea"/>
                <a:cs typeface="+mn-cs"/>
              </a:rPr>
              <a:t>s1f </a:t>
            </a:r>
            <a:r>
              <a:rPr lang="zh-CN" altLang="en-US" sz="1200" b="0" i="0" u="none" strike="noStrike" kern="1200" baseline="0" dirty="0" smtClean="0">
                <a:solidFill>
                  <a:schemeClr val="tx1"/>
                </a:solidFill>
                <a:latin typeface="+mn-lt"/>
                <a:ea typeface="+mn-ea"/>
                <a:cs typeface="+mn-cs"/>
              </a:rPr>
              <a:t>区有了受到⽗本影响的倾向，⽽之前的所有模型，因为⽗本未知，都</a:t>
            </a:r>
          </a:p>
          <a:p>
            <a:r>
              <a:rPr lang="zh-CN" altLang="en-US" sz="1200" b="0" i="0" u="none" strike="noStrike" kern="1200" baseline="0" dirty="0" smtClean="0">
                <a:solidFill>
                  <a:schemeClr val="tx1"/>
                </a:solidFill>
                <a:latin typeface="+mn-lt"/>
                <a:ea typeface="+mn-ea"/>
                <a:cs typeface="+mn-cs"/>
              </a:rPr>
              <a:t>没有能⼒得出这种预测结果。</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25</a:t>
            </a:fld>
            <a:endParaRPr kumimoji="1" lang="zh-CN" altLang="en-US"/>
          </a:p>
        </p:txBody>
      </p:sp>
    </p:spTree>
    <p:extLst>
      <p:ext uri="{BB962C8B-B14F-4D97-AF65-F5344CB8AC3E}">
        <p14:creationId xmlns:p14="http://schemas.microsoft.com/office/powerpoint/2010/main" val="1870655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Generalized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29</a:t>
            </a:fld>
            <a:endParaRPr kumimoji="1" lang="zh-CN" altLang="en-US"/>
          </a:p>
        </p:txBody>
      </p:sp>
    </p:spTree>
    <p:extLst>
      <p:ext uri="{BB962C8B-B14F-4D97-AF65-F5344CB8AC3E}">
        <p14:creationId xmlns:p14="http://schemas.microsoft.com/office/powerpoint/2010/main" val="76473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使用</a:t>
            </a:r>
            <a:r>
              <a:rPr kumimoji="1" lang="en-US" altLang="zh-CN" sz="1200" dirty="0" smtClean="0"/>
              <a:t>P</a:t>
            </a:r>
            <a:r>
              <a:rPr kumimoji="1" lang="zh-CN" altLang="en-US" sz="1200" dirty="0" smtClean="0"/>
              <a:t>表示不同的测试集的划分方式。</a:t>
            </a:r>
          </a:p>
          <a:p>
            <a:r>
              <a:rPr kumimoji="1" lang="zh-CN" altLang="en-US" sz="1200" dirty="0" smtClean="0"/>
              <a:t>因为复杂度的考虑，设置</a:t>
            </a:r>
            <a:r>
              <a:rPr kumimoji="1" lang="en-US" altLang="zh-CN" sz="1200" dirty="0" smtClean="0"/>
              <a:t>N</a:t>
            </a:r>
            <a:r>
              <a:rPr kumimoji="1" lang="zh-CN" altLang="en-US" sz="1200" dirty="0" smtClean="0"/>
              <a:t>不超过 </a:t>
            </a:r>
            <a:r>
              <a:rPr kumimoji="1" lang="en-US" altLang="zh-CN" sz="1200" dirty="0" smtClean="0"/>
              <a:t>100</a:t>
            </a:r>
            <a:endParaRPr kumimoji="1" lang="zh-CN" altLang="en-US" sz="1200" dirty="0" smtClean="0"/>
          </a:p>
          <a:p>
            <a:endParaRPr kumimoji="1" lang="zh-CN" altLang="en-US" sz="1200" dirty="0" smtClean="0"/>
          </a:p>
          <a:p>
            <a:r>
              <a:rPr kumimoji="1" lang="zh-CN" altLang="en-US" sz="1200" dirty="0" smtClean="0"/>
              <a:t>使用函数</a:t>
            </a:r>
            <a:r>
              <a:rPr kumimoji="1" lang="en-US" altLang="zh-CN" sz="1200" dirty="0" smtClean="0"/>
              <a:t>f</a:t>
            </a:r>
            <a:r>
              <a:rPr kumimoji="1" lang="zh-CN" altLang="en-US" sz="1200" dirty="0" smtClean="0"/>
              <a:t>对基因型</a:t>
            </a:r>
            <a:r>
              <a:rPr kumimoji="1" lang="en-US" altLang="zh-CN" sz="1200" dirty="0" smtClean="0"/>
              <a:t>X</a:t>
            </a:r>
            <a:r>
              <a:rPr kumimoji="1" lang="zh-CN" altLang="en-US" sz="1200" dirty="0" smtClean="0"/>
              <a:t>进行变换</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35</a:t>
            </a:fld>
            <a:endParaRPr kumimoji="1" lang="zh-CN" altLang="en-US"/>
          </a:p>
        </p:txBody>
      </p:sp>
    </p:spTree>
    <p:extLst>
      <p:ext uri="{BB962C8B-B14F-4D97-AF65-F5344CB8AC3E}">
        <p14:creationId xmlns:p14="http://schemas.microsoft.com/office/powerpoint/2010/main" val="52419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和性状的示例如下，用</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预测性状后，使用皮尔逊相关系数作为评价指标</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2</a:t>
            </a:fld>
            <a:endParaRPr kumimoji="1" lang="zh-CN" altLang="en-US"/>
          </a:p>
        </p:txBody>
      </p:sp>
    </p:spTree>
    <p:extLst>
      <p:ext uri="{BB962C8B-B14F-4D97-AF65-F5344CB8AC3E}">
        <p14:creationId xmlns:p14="http://schemas.microsoft.com/office/powerpoint/2010/main" val="1927181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通过</a:t>
            </a:r>
            <a:r>
              <a:rPr kumimoji="1" lang="en-US" altLang="zh-CN" dirty="0" smtClean="0"/>
              <a:t>X_1,y_1</a:t>
            </a:r>
            <a:r>
              <a:rPr kumimoji="1" lang="zh-CN" altLang="en-US" dirty="0" smtClean="0"/>
              <a:t>进行最小二乘计算</a:t>
            </a:r>
            <a:r>
              <a:rPr kumimoji="1" lang="en-US" altLang="zh-CN" dirty="0" smtClean="0"/>
              <a:t>β</a:t>
            </a:r>
            <a:r>
              <a:rPr kumimoji="1" lang="zh-CN" altLang="en-US" dirty="0" smtClean="0"/>
              <a:t>，被</a:t>
            </a:r>
            <a:r>
              <a:rPr kumimoji="1" lang="en-US" altLang="zh-CN" dirty="0" smtClean="0"/>
              <a:t>X_2,y_2</a:t>
            </a:r>
            <a:r>
              <a:rPr kumimoji="1" lang="zh-CN" altLang="en-US" dirty="0" smtClean="0"/>
              <a:t>使用，通过优化</a:t>
            </a:r>
            <a:r>
              <a:rPr kumimoji="1" lang="en-US" altLang="zh-CN" dirty="0" smtClean="0"/>
              <a:t>MSE</a:t>
            </a:r>
            <a:r>
              <a:rPr kumimoji="1" lang="zh-CN" altLang="en-US" dirty="0" smtClean="0"/>
              <a:t>的期望计算</a:t>
            </a:r>
            <a:r>
              <a:rPr kumimoji="1" lang="en-US" altLang="zh-CN" dirty="0" err="1" smtClean="0"/>
              <a:t>θ</a:t>
            </a:r>
            <a:r>
              <a:rPr kumimoji="1" lang="zh-CN" altLang="en-US" dirty="0" smtClean="0"/>
              <a:t>。优化方法包括各种梯度下降</a:t>
            </a:r>
          </a:p>
          <a:p>
            <a:r>
              <a:rPr kumimoji="1" lang="zh-CN" altLang="en-US" dirty="0" smtClean="0"/>
              <a:t>右边部分的过程与左边类似</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36</a:t>
            </a:fld>
            <a:endParaRPr kumimoji="1" lang="zh-CN" altLang="en-US"/>
          </a:p>
        </p:txBody>
      </p:sp>
    </p:spTree>
    <p:extLst>
      <p:ext uri="{BB962C8B-B14F-4D97-AF65-F5344CB8AC3E}">
        <p14:creationId xmlns:p14="http://schemas.microsoft.com/office/powerpoint/2010/main" val="137654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sz="1200" dirty="0" smtClean="0"/>
                  <a:t>影响复杂度的关键在于</a:t>
                </a:r>
                <a14:m>
                  <m:oMath xmlns:m="http://schemas.openxmlformats.org/officeDocument/2006/math">
                    <m:r>
                      <a:rPr kumimoji="1" lang="en-US" altLang="zh-CN" sz="1200" b="0" i="1" smtClean="0">
                        <a:latin typeface="Cambria Math" charset="0"/>
                      </a:rPr>
                      <m:t>𝑓</m:t>
                    </m:r>
                  </m:oMath>
                </a14:m>
                <a:r>
                  <a:rPr kumimoji="1" lang="zh-CN" altLang="en-US" sz="1200" dirty="0" smtClean="0"/>
                  <a:t>，</a:t>
                </a:r>
                <a:r>
                  <a:rPr kumimoji="1" lang="zh-CN" altLang="en-US" sz="1200" dirty="0"/>
                  <a:t>设计不同</a:t>
                </a:r>
                <a:r>
                  <a:rPr kumimoji="1" lang="zh-CN" altLang="en-US" sz="1200" dirty="0" smtClean="0"/>
                  <a:t>的</a:t>
                </a:r>
                <a14:m>
                  <m:oMath xmlns:m="http://schemas.openxmlformats.org/officeDocument/2006/math">
                    <m:r>
                      <a:rPr kumimoji="1" lang="en-US" altLang="zh-CN" sz="1200" i="1">
                        <a:latin typeface="Cambria Math" charset="0"/>
                      </a:rPr>
                      <m:t>𝑓</m:t>
                    </m:r>
                  </m:oMath>
                </a14:m>
                <a:r>
                  <a:rPr kumimoji="1" lang="zh-CN" altLang="en-US" sz="1200" dirty="0" smtClean="0"/>
                  <a:t>可以加速</a:t>
                </a:r>
              </a:p>
              <a:p>
                <a:r>
                  <a:rPr kumimoji="1" lang="zh-CN" altLang="en-US" sz="1200" dirty="0" smtClean="0"/>
                  <a:t>第一个就是对</a:t>
                </a:r>
                <a:r>
                  <a:rPr kumimoji="1" lang="en-US" altLang="zh-CN" sz="1200" dirty="0" smtClean="0"/>
                  <a:t>feature</a:t>
                </a:r>
                <a:r>
                  <a:rPr kumimoji="1" lang="zh-CN" altLang="en-US" sz="1200" dirty="0" smtClean="0"/>
                  <a:t>的线性变换</a:t>
                </a:r>
                <a:endParaRPr kumimoji="1" lang="zh-CN" altLang="en-US" sz="1200" dirty="0"/>
              </a:p>
              <a:p>
                <a:r>
                  <a:rPr kumimoji="1" lang="zh-CN" altLang="en-US" sz="1200" dirty="0" smtClean="0"/>
                  <a:t>第二个是把</a:t>
                </a:r>
                <a:r>
                  <a:rPr kumimoji="1" lang="en-US" altLang="zh-CN" sz="1200" dirty="0" smtClean="0"/>
                  <a:t>feature</a:t>
                </a:r>
                <a:r>
                  <a:rPr kumimoji="1" lang="zh-CN" altLang="en-US" sz="1200" dirty="0" smtClean="0"/>
                  <a:t>变得稀疏化，是个线性变换，类似一层的神经网络，可以考虑再加一个激活函数变成非线性的</a:t>
                </a:r>
              </a:p>
              <a:p>
                <a:r>
                  <a:rPr kumimoji="1" lang="zh-CN" altLang="en-US" sz="1200" dirty="0" smtClean="0"/>
                  <a:t>第三个圆圈是</a:t>
                </a:r>
                <a:r>
                  <a:rPr kumimoji="1" lang="en-US" altLang="zh-CN" sz="1200" dirty="0" err="1" smtClean="0"/>
                  <a:t>hadamard</a:t>
                </a:r>
                <a:r>
                  <a:rPr kumimoji="1" lang="zh-CN" altLang="en-US" sz="1200" dirty="0" smtClean="0"/>
                  <a:t> </a:t>
                </a:r>
                <a:r>
                  <a:rPr kumimoji="1" lang="en-US" altLang="zh-CN" sz="1200" dirty="0" smtClean="0"/>
                  <a:t>matrix</a:t>
                </a:r>
                <a:r>
                  <a:rPr kumimoji="1" lang="zh-CN" altLang="en-US" sz="1200" dirty="0" smtClean="0"/>
                  <a:t>的意思，是按照元素相乘，即把每个</a:t>
                </a:r>
                <a:r>
                  <a:rPr kumimoji="1" lang="en-US" altLang="zh-CN" sz="1200" dirty="0" smtClean="0"/>
                  <a:t>feature</a:t>
                </a:r>
                <a:r>
                  <a:rPr kumimoji="1" lang="zh-CN" altLang="en-US" sz="1200" dirty="0" smtClean="0"/>
                  <a:t>乘以一个权重，起到</a:t>
                </a:r>
                <a:r>
                  <a:rPr kumimoji="1" lang="en-US" altLang="zh-CN" sz="1200" dirty="0" smtClean="0"/>
                  <a:t>feature</a:t>
                </a:r>
                <a:r>
                  <a:rPr kumimoji="1" lang="zh-CN" altLang="en-US" sz="1200" dirty="0" smtClean="0"/>
                  <a:t> </a:t>
                </a:r>
                <a:r>
                  <a:rPr kumimoji="1" lang="en-US" altLang="zh-CN" sz="1200" dirty="0" smtClean="0"/>
                  <a:t>selection</a:t>
                </a:r>
                <a:r>
                  <a:rPr kumimoji="1" lang="zh-CN" altLang="en-US" sz="1200" dirty="0" smtClean="0"/>
                  <a:t>的作用</a:t>
                </a:r>
              </a:p>
              <a:p>
                <a:r>
                  <a:rPr kumimoji="1" lang="zh-CN" altLang="en-US" sz="1200" dirty="0" smtClean="0"/>
                  <a:t>使用第二种或者第三种函数可以加速计算的过程</a:t>
                </a:r>
              </a:p>
              <a:p>
                <a:r>
                  <a:rPr kumimoji="1" lang="zh-CN" altLang="en-US" sz="1200" dirty="0" smtClean="0"/>
                  <a:t>当然也可以再考虑复杂的函数，比如非线性的，甚至可以是神经网络</a:t>
                </a:r>
                <a:endParaRPr kumimoji="1" lang="zh-CN" altLang="en-US" sz="1200" dirty="0"/>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sz="1200" dirty="0" smtClean="0"/>
                  <a:t>影响复杂度的关键在于</a:t>
                </a:r>
                <a:r>
                  <a:rPr kumimoji="1" lang="en-US" altLang="zh-CN" sz="1200" b="0" i="0" smtClean="0">
                    <a:latin typeface="Cambria Math" charset="0"/>
                  </a:rPr>
                  <a:t>𝑓</a:t>
                </a:r>
                <a:r>
                  <a:rPr kumimoji="1" lang="zh-CN" altLang="en-US" sz="1200" dirty="0" smtClean="0"/>
                  <a:t>，</a:t>
                </a:r>
                <a:r>
                  <a:rPr kumimoji="1" lang="zh-CN" altLang="en-US" sz="1200" dirty="0"/>
                  <a:t>设计不同</a:t>
                </a:r>
                <a:r>
                  <a:rPr kumimoji="1" lang="zh-CN" altLang="en-US" sz="1200" dirty="0" smtClean="0"/>
                  <a:t>的</a:t>
                </a:r>
                <a:r>
                  <a:rPr kumimoji="1" lang="en-US" altLang="zh-CN" sz="1200" i="0">
                    <a:latin typeface="Cambria Math" charset="0"/>
                  </a:rPr>
                  <a:t>𝑓</a:t>
                </a:r>
                <a:r>
                  <a:rPr kumimoji="1" lang="zh-CN" altLang="en-US" sz="1200" dirty="0" smtClean="0"/>
                  <a:t>可以</a:t>
                </a:r>
                <a:r>
                  <a:rPr kumimoji="1" lang="zh-CN" altLang="en-US" sz="1200" dirty="0"/>
                  <a:t>加速</a:t>
                </a:r>
              </a:p>
              <a:p>
                <a:endParaRPr kumimoji="1" lang="zh-CN" altLang="en-US" sz="1200" dirty="0" smtClean="0"/>
              </a:p>
              <a:p>
                <a:r>
                  <a:rPr kumimoji="1" lang="zh-CN" altLang="en-US" sz="1200" dirty="0" smtClean="0"/>
                  <a:t>使用第二种或者第三种函数可以加速计算的过程</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995BA7A7-ED3C-DD4A-9710-8451900B86DD}" type="slidenum">
              <a:rPr kumimoji="1" lang="zh-CN" altLang="en-US" smtClean="0"/>
              <a:t>37</a:t>
            </a:fld>
            <a:endParaRPr kumimoji="1" lang="zh-CN" altLang="en-US"/>
          </a:p>
        </p:txBody>
      </p:sp>
    </p:spTree>
    <p:extLst>
      <p:ext uri="{BB962C8B-B14F-4D97-AF65-F5344CB8AC3E}">
        <p14:creationId xmlns:p14="http://schemas.microsoft.com/office/powerpoint/2010/main" val="1898206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A1DEDEB-CDEC-B547-B9FA-8D605615F2E1}" type="slidenum">
              <a:rPr kumimoji="1" lang="zh-CN" altLang="en-US" smtClean="0"/>
              <a:t>38</a:t>
            </a:fld>
            <a:endParaRPr kumimoji="1" lang="zh-CN" altLang="en-US"/>
          </a:p>
        </p:txBody>
      </p:sp>
    </p:spTree>
    <p:extLst>
      <p:ext uri="{BB962C8B-B14F-4D97-AF65-F5344CB8AC3E}">
        <p14:creationId xmlns:p14="http://schemas.microsoft.com/office/powerpoint/2010/main" val="118851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43</a:t>
            </a:fld>
            <a:endParaRPr kumimoji="1" lang="zh-CN" altLang="en-US"/>
          </a:p>
        </p:txBody>
      </p:sp>
    </p:spTree>
    <p:extLst>
      <p:ext uri="{BB962C8B-B14F-4D97-AF65-F5344CB8AC3E}">
        <p14:creationId xmlns:p14="http://schemas.microsoft.com/office/powerpoint/2010/main" val="1578419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44</a:t>
            </a:fld>
            <a:endParaRPr kumimoji="1" lang="zh-CN" altLang="en-US"/>
          </a:p>
        </p:txBody>
      </p:sp>
    </p:spTree>
    <p:extLst>
      <p:ext uri="{BB962C8B-B14F-4D97-AF65-F5344CB8AC3E}">
        <p14:creationId xmlns:p14="http://schemas.microsoft.com/office/powerpoint/2010/main" val="315392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45</a:t>
            </a:fld>
            <a:endParaRPr kumimoji="1" lang="zh-CN" altLang="en-US"/>
          </a:p>
        </p:txBody>
      </p:sp>
    </p:spTree>
    <p:extLst>
      <p:ext uri="{BB962C8B-B14F-4D97-AF65-F5344CB8AC3E}">
        <p14:creationId xmlns:p14="http://schemas.microsoft.com/office/powerpoint/2010/main" val="392246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46</a:t>
            </a:fld>
            <a:endParaRPr kumimoji="1" lang="zh-CN" altLang="en-US"/>
          </a:p>
        </p:txBody>
      </p:sp>
    </p:spTree>
    <p:extLst>
      <p:ext uri="{BB962C8B-B14F-4D97-AF65-F5344CB8AC3E}">
        <p14:creationId xmlns:p14="http://schemas.microsoft.com/office/powerpoint/2010/main" val="1602028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这都是可以直接使用的常规机器学习方法，就不细讲太多了，不是我们工作的重点，只是为了证明我们前面的结论才说一下。</a:t>
            </a:r>
          </a:p>
          <a:p>
            <a:r>
              <a:rPr lang="zh-CN" altLang="en-US" sz="1200" kern="1200" dirty="0" smtClean="0">
                <a:solidFill>
                  <a:schemeClr val="tx1"/>
                </a:solidFill>
                <a:latin typeface="+mn-lt"/>
                <a:ea typeface="+mn-ea"/>
                <a:cs typeface="+mn-cs"/>
              </a:rPr>
              <a:t>两位数分别代表是否存在这个等位基因，顺序不影响，其实第一名的很多加性显性效应这些，我们查了一下就是编码规则的区别，至于</a:t>
            </a:r>
            <a:r>
              <a:rPr lang="en-US" altLang="zh-CN" sz="1200" kern="1200" dirty="0" smtClean="0">
                <a:solidFill>
                  <a:schemeClr val="tx1"/>
                </a:solidFill>
                <a:latin typeface="+mn-lt"/>
                <a:ea typeface="+mn-ea"/>
                <a:cs typeface="+mn-cs"/>
              </a:rPr>
              <a:t>MAF</a:t>
            </a:r>
            <a:r>
              <a:rPr lang="zh-CN" altLang="en-US" sz="1200" kern="1200" dirty="0" smtClean="0">
                <a:solidFill>
                  <a:schemeClr val="tx1"/>
                </a:solidFill>
                <a:latin typeface="+mn-lt"/>
                <a:ea typeface="+mn-ea"/>
                <a:cs typeface="+mn-cs"/>
              </a:rPr>
              <a:t>这种指标就是</a:t>
            </a:r>
            <a:r>
              <a:rPr lang="en-US" altLang="zh-CN" sz="1200" kern="1200" dirty="0" smtClean="0">
                <a:solidFill>
                  <a:schemeClr val="tx1"/>
                </a:solidFill>
                <a:latin typeface="+mn-lt"/>
                <a:ea typeface="+mn-ea"/>
                <a:cs typeface="+mn-cs"/>
              </a:rPr>
              <a:t>frequency</a:t>
            </a:r>
            <a:r>
              <a:rPr lang="zh-CN" altLang="en-US" sz="1200" kern="1200" dirty="0" smtClean="0">
                <a:solidFill>
                  <a:schemeClr val="tx1"/>
                </a:solidFill>
                <a:latin typeface="+mn-lt"/>
                <a:ea typeface="+mn-ea"/>
                <a:cs typeface="+mn-cs"/>
              </a:rPr>
              <a:t>这种，用</a:t>
            </a:r>
            <a:r>
              <a:rPr lang="en-US" altLang="zh-CN" sz="1200" kern="1200" dirty="0" smtClean="0">
                <a:solidFill>
                  <a:schemeClr val="tx1"/>
                </a:solidFill>
                <a:latin typeface="+mn-lt"/>
                <a:ea typeface="+mn-ea"/>
                <a:cs typeface="+mn-cs"/>
              </a:rPr>
              <a:t>feature</a:t>
            </a:r>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selection</a:t>
            </a:r>
            <a:r>
              <a:rPr lang="zh-CN" altLang="en-US" sz="1200" kern="1200" dirty="0" smtClean="0">
                <a:solidFill>
                  <a:schemeClr val="tx1"/>
                </a:solidFill>
                <a:latin typeface="+mn-lt"/>
                <a:ea typeface="+mn-ea"/>
                <a:cs typeface="+mn-cs"/>
              </a:rPr>
              <a:t>方法可以直接做。</a:t>
            </a:r>
          </a:p>
          <a:p>
            <a:r>
              <a:rPr kumimoji="1" lang="zh-CN" altLang="en-US" dirty="0" smtClean="0"/>
              <a:t>高斯过程回归指一组变量符合高斯分布就可以叫做高斯过程，是贝叶斯线性回归中变量经过核函数映射到高维的方法。</a:t>
            </a:r>
          </a:p>
          <a:p>
            <a:r>
              <a:rPr kumimoji="1" lang="zh-CN" altLang="en-US" dirty="0" smtClean="0"/>
              <a:t>接下来用一些图给大家比较清楚地看一下测试结果</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a:t>
            </a:fld>
            <a:endParaRPr kumimoji="1" lang="zh-CN" altLang="en-US"/>
          </a:p>
        </p:txBody>
      </p:sp>
    </p:spTree>
    <p:extLst>
      <p:ext uri="{BB962C8B-B14F-4D97-AF65-F5344CB8AC3E}">
        <p14:creationId xmlns:p14="http://schemas.microsoft.com/office/powerpoint/2010/main" val="1364157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先说一下我们分析后的结论：初赛和复赛的划分都有问题，初赛选取的几个父本与母本组合出的样本不好预测，而复赛的样本大多数比较好预测。简单的模型是非常难在初赛获得好结果的，但是没有特殊设计的普通的特征选择和机器学习模型反而容易在好预测的样本上得到好结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u="none" kern="1200" baseline="0" dirty="0" smtClean="0">
                <a:solidFill>
                  <a:schemeClr val="tx1"/>
                </a:solidFill>
                <a:latin typeface="+mn-lt"/>
                <a:ea typeface="+mn-ea"/>
                <a:cs typeface="+mn-cs"/>
              </a:rPr>
              <a:t>这次比赛的测试没有考虑好不同样本的预测难度的问题。</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5</a:t>
            </a:fld>
            <a:endParaRPr kumimoji="1" lang="zh-CN" altLang="en-US"/>
          </a:p>
        </p:txBody>
      </p:sp>
    </p:spTree>
    <p:extLst>
      <p:ext uri="{BB962C8B-B14F-4D97-AF65-F5344CB8AC3E}">
        <p14:creationId xmlns:p14="http://schemas.microsoft.com/office/powerpoint/2010/main" val="119593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残差模型的预期是通过消除亲本影响后，即获得残差，然后再用</a:t>
            </a:r>
            <a:r>
              <a:rPr kumimoji="1" lang="en-US" altLang="zh-CN" dirty="0" smtClean="0"/>
              <a:t>feature</a:t>
            </a:r>
            <a:r>
              <a:rPr kumimoji="1" lang="zh-CN" altLang="en-US" dirty="0" smtClean="0"/>
              <a:t>把残差部分也能预测好，最终把它们拼在一起的方法。</a:t>
            </a:r>
          </a:p>
          <a:p>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模型跟我们之前尝试建⽴的残差模型有相似性，我们⽐较了我们</a:t>
            </a:r>
          </a:p>
          <a:p>
            <a:r>
              <a:rPr lang="zh-CN" altLang="en-US" sz="1200" b="0" i="0" u="none" strike="noStrike" kern="1200" baseline="0" dirty="0" smtClean="0">
                <a:solidFill>
                  <a:schemeClr val="tx1"/>
                </a:solidFill>
                <a:latin typeface="+mn-lt"/>
                <a:ea typeface="+mn-ea"/>
                <a:cs typeface="+mn-cs"/>
              </a:rPr>
              <a:t>之前设计的残差模型与</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模型，找到了两者最⼤的不同点，正是这点差</a:t>
            </a:r>
          </a:p>
          <a:p>
            <a:r>
              <a:rPr lang="zh-CN" altLang="en-US" sz="1200" b="0" i="0" u="none" strike="noStrike" kern="1200" baseline="0" dirty="0" smtClean="0">
                <a:solidFill>
                  <a:schemeClr val="tx1"/>
                </a:solidFill>
                <a:latin typeface="+mn-lt"/>
                <a:ea typeface="+mn-ea"/>
                <a:cs typeface="+mn-cs"/>
              </a:rPr>
              <a:t>别造成了结果的区别。</a:t>
            </a:r>
          </a:p>
          <a:p>
            <a:r>
              <a:rPr lang="en-US" altLang="zh-CN" sz="1200" b="0" i="0" u="none" strike="noStrike" kern="1200" baseline="0" dirty="0" smtClean="0">
                <a:solidFill>
                  <a:schemeClr val="tx1"/>
                </a:solidFill>
                <a:latin typeface="+mn-lt"/>
                <a:ea typeface="+mn-ea"/>
                <a:cs typeface="+mn-cs"/>
              </a:rPr>
              <a:t>G</a:t>
            </a:r>
            <a:r>
              <a:rPr lang="zh-CN" altLang="en-US" sz="1200" b="0" i="0" u="none" strike="noStrike" kern="1200" baseline="0" dirty="0" smtClean="0">
                <a:solidFill>
                  <a:schemeClr val="tx1"/>
                </a:solidFill>
                <a:latin typeface="+mn-lt"/>
                <a:ea typeface="+mn-ea"/>
                <a:cs typeface="+mn-cs"/>
              </a:rPr>
              <a:t>是随便取的</a:t>
            </a:r>
            <a:r>
              <a:rPr lang="en-US" altLang="zh-CN" sz="1200" b="0" i="0" u="none" strike="noStrike" kern="1200" baseline="0" dirty="0" smtClean="0">
                <a:solidFill>
                  <a:schemeClr val="tx1"/>
                </a:solidFill>
                <a:latin typeface="+mn-lt"/>
                <a:ea typeface="+mn-ea"/>
                <a:cs typeface="+mn-cs"/>
              </a:rPr>
              <a:t>SNPs</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X</a:t>
            </a:r>
            <a:r>
              <a:rPr lang="zh-CN" altLang="en-US" sz="1200" b="0" i="0" u="none" strike="noStrike" kern="1200" baseline="0" dirty="0" smtClean="0">
                <a:solidFill>
                  <a:schemeClr val="tx1"/>
                </a:solidFill>
                <a:latin typeface="+mn-lt"/>
                <a:ea typeface="+mn-ea"/>
                <a:cs typeface="+mn-cs"/>
              </a:rPr>
              <a:t>是特征选择挑出来的</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9</a:t>
            </a:fld>
            <a:endParaRPr kumimoji="1" lang="zh-CN" altLang="en-US"/>
          </a:p>
        </p:txBody>
      </p:sp>
    </p:spTree>
    <p:extLst>
      <p:ext uri="{BB962C8B-B14F-4D97-AF65-F5344CB8AC3E}">
        <p14:creationId xmlns:p14="http://schemas.microsoft.com/office/powerpoint/2010/main" val="896453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Fast-LMM </a:t>
            </a:r>
            <a:r>
              <a:rPr lang="zh-CN" altLang="en-US" sz="1200" b="0" i="0" u="none" strike="noStrike" kern="1200" baseline="0" dirty="0" smtClean="0">
                <a:solidFill>
                  <a:schemeClr val="tx1"/>
                </a:solidFill>
                <a:latin typeface="+mn-lt"/>
                <a:ea typeface="+mn-ea"/>
                <a:cs typeface="+mn-cs"/>
              </a:rPr>
              <a:t>模型其实可以看做是某种线性回归与⾼斯过程的混合。我们分析</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之前单纯的利⽤线性回归的残差模型可能的问题在于，线性回归要求</a:t>
            </a:r>
          </a:p>
          <a:p>
            <a:r>
              <a:rPr lang="zh-CN" altLang="en-US" sz="1200" b="0" i="0" u="none" strike="noStrike" kern="1200" baseline="0" dirty="0" smtClean="0">
                <a:solidFill>
                  <a:schemeClr val="tx1"/>
                </a:solidFill>
                <a:latin typeface="+mn-lt"/>
                <a:ea typeface="+mn-ea"/>
                <a:cs typeface="+mn-cs"/>
              </a:rPr>
              <a:t>的假设为</a:t>
            </a:r>
            <a:r>
              <a:rPr lang="en-US" altLang="zh-CN" sz="1200" b="0" i="0" u="none" strike="noStrike" kern="1200" baseline="0" dirty="0" smtClean="0">
                <a:solidFill>
                  <a:schemeClr val="tx1"/>
                </a:solidFill>
                <a:latin typeface="+mn-lt"/>
                <a:ea typeface="+mn-ea"/>
                <a:cs typeface="+mn-cs"/>
              </a:rPr>
              <a:t>:y’ </a:t>
            </a:r>
            <a:r>
              <a:rPr lang="zh-CN" altLang="en-US" sz="1200" b="0" i="0" u="none" strike="noStrike" kern="1200" baseline="0" dirty="0" smtClean="0">
                <a:solidFill>
                  <a:schemeClr val="tx1"/>
                </a:solidFill>
                <a:latin typeface="+mn-lt"/>
                <a:ea typeface="+mn-ea"/>
                <a:cs typeface="+mn-cs"/>
              </a:rPr>
              <a:t>之间“⽆关”，也即回归的残差独⽴，⽽事实上残差并不独⽴，因为来⾃同⼀亲本的残差显然是相关的，我们的样本本来就是显著相关的。</a:t>
            </a:r>
          </a:p>
          <a:p>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通过加上了⼀个</a:t>
            </a:r>
            <a:r>
              <a:rPr lang="en-US" altLang="zh-CN" sz="1200" b="0" i="0"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项</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GSM:genetic</a:t>
            </a:r>
            <a:r>
              <a:rPr lang="en-US" altLang="zh-CN" sz="1200" b="0" i="0" u="none" strike="noStrike" kern="1200" baseline="0" dirty="0" smtClean="0">
                <a:solidFill>
                  <a:schemeClr val="tx1"/>
                </a:solidFill>
                <a:latin typeface="+mn-lt"/>
                <a:ea typeface="+mn-ea"/>
                <a:cs typeface="+mn-cs"/>
              </a:rPr>
              <a:t> similarity matrix) </a:t>
            </a:r>
            <a:r>
              <a:rPr lang="zh-CN" altLang="en-US" sz="1200" b="0" i="0" u="none" strike="noStrike" kern="1200" baseline="0" dirty="0" smtClean="0">
                <a:solidFill>
                  <a:schemeClr val="tx1"/>
                </a:solidFill>
                <a:latin typeface="+mn-lt"/>
                <a:ea typeface="+mn-ea"/>
                <a:cs typeface="+mn-cs"/>
              </a:rPr>
              <a:t>⽤来衡量</a:t>
            </a:r>
            <a:r>
              <a:rPr lang="en-US" altLang="zh-CN" sz="1200" b="0" i="0" u="none" strike="noStrike" kern="1200" baseline="0" dirty="0" smtClean="0">
                <a:solidFill>
                  <a:schemeClr val="tx1"/>
                </a:solidFill>
                <a:latin typeface="+mn-lt"/>
                <a:ea typeface="+mn-ea"/>
                <a:cs typeface="+mn-cs"/>
              </a:rPr>
              <a:t>y </a:t>
            </a:r>
            <a:r>
              <a:rPr lang="zh-CN" altLang="en-US" sz="1200" b="0" i="0" u="none" strike="noStrike" kern="1200" baseline="0" dirty="0" smtClean="0">
                <a:solidFill>
                  <a:schemeClr val="tx1"/>
                </a:solidFill>
                <a:latin typeface="+mn-lt"/>
                <a:ea typeface="+mn-ea"/>
                <a:cs typeface="+mn-cs"/>
              </a:rPr>
              <a:t>的相关性，</a:t>
            </a:r>
            <a:r>
              <a:rPr lang="en-US" altLang="zh-CN" sz="1200" b="0" i="0"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矩阵的数值的绝对值反应其相关性强弱</a:t>
            </a:r>
            <a:endParaRPr kumimoji="1"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计算</a:t>
            </a:r>
            <a:r>
              <a:rPr lang="en-US" altLang="zh-CN" sz="1200" b="0" i="0" u="none" strike="noStrike" kern="1200" baseline="0" dirty="0" smtClean="0">
                <a:solidFill>
                  <a:schemeClr val="tx1"/>
                </a:solidFill>
                <a:latin typeface="+mn-lt"/>
                <a:ea typeface="+mn-ea"/>
                <a:cs typeface="+mn-cs"/>
              </a:rPr>
              <a:t>K = GGT </a:t>
            </a:r>
            <a:r>
              <a:rPr lang="zh-CN" altLang="en-US" sz="1200" b="0" i="0" u="none" strike="noStrike" kern="1200" baseline="0" dirty="0" smtClean="0">
                <a:solidFill>
                  <a:schemeClr val="tx1"/>
                </a:solidFill>
                <a:latin typeface="+mn-lt"/>
                <a:ea typeface="+mn-ea"/>
                <a:cs typeface="+mn-cs"/>
              </a:rPr>
              <a:t>，其中</a:t>
            </a:r>
            <a:r>
              <a:rPr lang="en-US" altLang="zh-CN" sz="1200" b="0" i="0" u="none" strike="noStrike" kern="1200" baseline="0" dirty="0" smtClean="0">
                <a:solidFill>
                  <a:schemeClr val="tx1"/>
                </a:solidFill>
                <a:latin typeface="+mn-lt"/>
                <a:ea typeface="+mn-ea"/>
                <a:cs typeface="+mn-cs"/>
              </a:rPr>
              <a:t>G </a:t>
            </a:r>
            <a:r>
              <a:rPr lang="zh-CN" altLang="en-US" sz="1200" b="0" i="0" u="none" strike="noStrike" kern="1200" baseline="0" dirty="0" smtClean="0">
                <a:solidFill>
                  <a:schemeClr val="tx1"/>
                </a:solidFill>
                <a:latin typeface="+mn-lt"/>
                <a:ea typeface="+mn-ea"/>
                <a:cs typeface="+mn-cs"/>
              </a:rPr>
              <a:t>的⾏为样本，列为</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，该模型随机选择了四千个</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，并且证明其已经⾜够，我们最终采⽤了</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万个随机挑选的</a:t>
            </a:r>
            <a:r>
              <a:rPr lang="en-US" altLang="zh-CN" sz="1200" b="0" i="0" u="none" strike="noStrike" kern="1200" baseline="0" dirty="0" smtClean="0">
                <a:solidFill>
                  <a:schemeClr val="tx1"/>
                </a:solidFill>
                <a:latin typeface="+mn-lt"/>
                <a:ea typeface="+mn-ea"/>
                <a:cs typeface="+mn-cs"/>
              </a:rPr>
              <a:t>SNP </a:t>
            </a:r>
            <a:r>
              <a:rPr lang="zh-CN" altLang="en-US" sz="1200" b="0" i="0" u="none" strike="noStrike" kern="1200" baseline="0" dirty="0" smtClean="0">
                <a:solidFill>
                  <a:schemeClr val="tx1"/>
                </a:solidFill>
                <a:latin typeface="+mn-lt"/>
                <a:ea typeface="+mn-ea"/>
                <a:cs typeface="+mn-cs"/>
              </a:rPr>
              <a:t>来计算</a:t>
            </a:r>
            <a:r>
              <a:rPr lang="en-US" altLang="zh-CN" sz="1200" b="0" i="0" u="none" strike="noStrike" kern="1200" baseline="0" dirty="0" smtClean="0">
                <a:solidFill>
                  <a:schemeClr val="tx1"/>
                </a:solidFill>
                <a:latin typeface="+mn-lt"/>
                <a:ea typeface="+mn-ea"/>
                <a:cs typeface="+mn-cs"/>
              </a:rPr>
              <a:t>K</a:t>
            </a:r>
            <a:r>
              <a:rPr lang="zh-CN" altLang="en-US" sz="1200" b="0" i="0" u="none" strike="noStrike" kern="1200" baseline="0" dirty="0" smtClean="0">
                <a:solidFill>
                  <a:schemeClr val="tx1"/>
                </a:solidFill>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10</a:t>
            </a:fld>
            <a:endParaRPr kumimoji="1" lang="zh-CN" altLang="en-US"/>
          </a:p>
        </p:txBody>
      </p:sp>
    </p:spTree>
    <p:extLst>
      <p:ext uri="{BB962C8B-B14F-4D97-AF65-F5344CB8AC3E}">
        <p14:creationId xmlns:p14="http://schemas.microsoft.com/office/powerpoint/2010/main" val="38890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我们对</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进⾏重新处理，不再使⽤</a:t>
            </a:r>
            <a:r>
              <a:rPr lang="en-US" altLang="zh-CN" sz="1200" b="0" i="0" u="none" strike="noStrike" kern="1200" baseline="0" dirty="0" smtClean="0">
                <a:solidFill>
                  <a:schemeClr val="tx1"/>
                </a:solidFill>
                <a:latin typeface="+mn-lt"/>
                <a:ea typeface="+mn-ea"/>
                <a:cs typeface="+mn-cs"/>
              </a:rPr>
              <a:t>one-hot </a:t>
            </a:r>
            <a:r>
              <a:rPr lang="zh-CN" altLang="en-US" sz="1200" b="0" i="0" u="none" strike="noStrike" kern="1200" baseline="0" dirty="0" smtClean="0">
                <a:solidFill>
                  <a:schemeClr val="tx1"/>
                </a:solidFill>
                <a:latin typeface="+mn-lt"/>
                <a:ea typeface="+mn-ea"/>
                <a:cs typeface="+mn-cs"/>
              </a:rPr>
              <a:t>向量，⽽是重新使⽤</a:t>
            </a:r>
            <a:r>
              <a:rPr lang="en-US" altLang="zh-CN" sz="1200" b="0" i="0" u="none" strike="noStrike" kern="1200" baseline="0" dirty="0" smtClean="0">
                <a:solidFill>
                  <a:schemeClr val="tx1"/>
                </a:solidFill>
                <a:latin typeface="+mn-lt"/>
                <a:ea typeface="+mn-ea"/>
                <a:cs typeface="+mn-cs"/>
              </a:rPr>
              <a:t>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按照</a:t>
            </a:r>
            <a:r>
              <a:rPr lang="en-US" altLang="zh-CN" sz="1200" b="0" i="0" u="none" strike="noStrike" kern="1200" baseline="0" dirty="0" smtClean="0">
                <a:solidFill>
                  <a:schemeClr val="tx1"/>
                </a:solidFill>
                <a:latin typeface="+mn-lt"/>
                <a:ea typeface="+mn-ea"/>
                <a:cs typeface="+mn-cs"/>
              </a:rPr>
              <a:t>minor</a:t>
            </a:r>
          </a:p>
          <a:p>
            <a:r>
              <a:rPr lang="en-US" altLang="zh-CN" sz="1200" b="0" i="0" u="none" strike="noStrike" kern="1200" baseline="0" dirty="0" smtClean="0">
                <a:solidFill>
                  <a:schemeClr val="tx1"/>
                </a:solidFill>
                <a:latin typeface="+mn-lt"/>
                <a:ea typeface="+mn-ea"/>
                <a:cs typeface="+mn-cs"/>
              </a:rPr>
              <a:t>allele frequency</a:t>
            </a:r>
            <a:r>
              <a:rPr lang="zh-CN" altLang="en-US" sz="1200" b="0" i="0" u="none" strike="noStrike" kern="1200" baseline="0" dirty="0" smtClean="0">
                <a:solidFill>
                  <a:schemeClr val="tx1"/>
                </a:solidFill>
                <a:latin typeface="+mn-lt"/>
                <a:ea typeface="+mn-ea"/>
                <a:cs typeface="+mn-cs"/>
              </a:rPr>
              <a:t>（出现相对频率低的等位基因的拷贝数）来表⽰。并且进⼀</a:t>
            </a:r>
          </a:p>
          <a:p>
            <a:r>
              <a:rPr lang="zh-CN" altLang="en-US" sz="1200" b="0" i="0" u="none" strike="noStrike" kern="1200" baseline="0" dirty="0" smtClean="0">
                <a:solidFill>
                  <a:schemeClr val="tx1"/>
                </a:solidFill>
                <a:latin typeface="+mn-lt"/>
                <a:ea typeface="+mn-ea"/>
                <a:cs typeface="+mn-cs"/>
              </a:rPr>
              <a:t>步将其正态化</a:t>
            </a:r>
            <a:r>
              <a:rPr lang="en-US" altLang="zh-CN" sz="1200" b="0" i="0" u="none" strike="noStrike" kern="1200" baseline="0" dirty="0" smtClean="0">
                <a:solidFill>
                  <a:schemeClr val="tx1"/>
                </a:solidFill>
                <a:latin typeface="+mn-lt"/>
                <a:ea typeface="+mn-ea"/>
                <a:cs typeface="+mn-cs"/>
              </a:rPr>
              <a:t>(N(0; 1))</a:t>
            </a:r>
            <a:r>
              <a:rPr lang="zh-CN" altLang="en-US" sz="1200" b="0" i="0" u="none" strike="noStrike" kern="1200" baseline="0" dirty="0" smtClean="0">
                <a:solidFill>
                  <a:schemeClr val="tx1"/>
                </a:solidFill>
                <a:latin typeface="+mn-lt"/>
                <a:ea typeface="+mn-ea"/>
                <a:cs typeface="+mn-cs"/>
              </a:rPr>
              <a:t>，保证</a:t>
            </a:r>
            <a:r>
              <a:rPr lang="en-US" altLang="zh-CN" sz="1200" b="0" i="0"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的值不会产⽣偏离</a:t>
            </a:r>
          </a:p>
          <a:p>
            <a:r>
              <a:rPr kumimoji="1" lang="zh-CN" altLang="en-US" dirty="0" smtClean="0"/>
              <a:t>我们可以得到一个表示随机误差的协方差矩阵，</a:t>
            </a:r>
            <a:r>
              <a:rPr kumimoji="1" lang="en-US" altLang="zh-CN" dirty="0" smtClean="0"/>
              <a:t>I</a:t>
            </a:r>
            <a:r>
              <a:rPr kumimoji="1" lang="zh-CN" altLang="en-US" dirty="0" smtClean="0"/>
              <a:t>是单位矩阵，第一项代表亲本影响，第二项和残差模型中的随机误差类似</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11</a:t>
            </a:fld>
            <a:endParaRPr kumimoji="1" lang="zh-CN" altLang="en-US"/>
          </a:p>
        </p:txBody>
      </p:sp>
    </p:spTree>
    <p:extLst>
      <p:ext uri="{BB962C8B-B14F-4D97-AF65-F5344CB8AC3E}">
        <p14:creationId xmlns:p14="http://schemas.microsoft.com/office/powerpoint/2010/main" val="49960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baseline="0" dirty="0" smtClean="0">
                <a:solidFill>
                  <a:schemeClr val="tx1"/>
                </a:solidFill>
                <a:latin typeface="+mn-lt"/>
                <a:ea typeface="+mn-ea"/>
                <a:cs typeface="+mn-cs"/>
              </a:rPr>
              <a:t>对模型的分析和使用不是我们的重点，只是简单介绍</a:t>
            </a:r>
            <a:r>
              <a:rPr lang="en-US" altLang="zh-CN" sz="1200" u="none" kern="1200" baseline="0" dirty="0" smtClean="0">
                <a:solidFill>
                  <a:schemeClr val="tx1"/>
                </a:solidFill>
                <a:latin typeface="+mn-lt"/>
                <a:ea typeface="+mn-ea"/>
                <a:cs typeface="+mn-cs"/>
              </a:rPr>
              <a:t>Fast-LMM</a:t>
            </a:r>
            <a:r>
              <a:rPr lang="zh-CN" altLang="en-US" sz="1200" u="none" kern="1200" baseline="0" dirty="0" smtClean="0">
                <a:solidFill>
                  <a:schemeClr val="tx1"/>
                </a:solidFill>
                <a:latin typeface="+mn-lt"/>
                <a:ea typeface="+mn-ea"/>
                <a:cs typeface="+mn-cs"/>
              </a:rPr>
              <a:t>模型的思路。</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我们可以定义可遗传性，即由</a:t>
            </a:r>
            <a:r>
              <a:rPr lang="en-US" altLang="zh-CN" sz="1200" u="none" kern="1200" baseline="0" dirty="0" smtClean="0">
                <a:solidFill>
                  <a:schemeClr val="tx1"/>
                </a:solidFill>
                <a:latin typeface="+mn-lt"/>
                <a:ea typeface="+mn-ea"/>
                <a:cs typeface="+mn-cs"/>
              </a:rPr>
              <a:t>K</a:t>
            </a:r>
            <a:r>
              <a:rPr lang="zh-CN" altLang="en-US" sz="1200" u="none" kern="1200" baseline="0" dirty="0" smtClean="0">
                <a:solidFill>
                  <a:schemeClr val="tx1"/>
                </a:solidFill>
                <a:latin typeface="+mn-lt"/>
                <a:ea typeface="+mn-ea"/>
                <a:cs typeface="+mn-cs"/>
              </a:rPr>
              <a:t>可以解释的部分的比例，从定义上就是可预测的方差跟总的方差的比值，可以反映预测未知样本形状的</a:t>
            </a:r>
            <a:r>
              <a:rPr lang="en-US" altLang="zh-CN" sz="1200" u="none" kern="1200" baseline="0" dirty="0" smtClean="0">
                <a:solidFill>
                  <a:schemeClr val="tx1"/>
                </a:solidFill>
                <a:latin typeface="+mn-lt"/>
                <a:ea typeface="+mn-ea"/>
                <a:cs typeface="+mn-cs"/>
              </a:rPr>
              <a:t>r2</a:t>
            </a:r>
            <a:r>
              <a:rPr lang="zh-CN" altLang="en-US" sz="1200" u="none" kern="1200" baseline="0" dirty="0" smtClean="0">
                <a:solidFill>
                  <a:schemeClr val="tx1"/>
                </a:solidFill>
                <a:latin typeface="+mn-lt"/>
                <a:ea typeface="+mn-ea"/>
                <a:cs typeface="+mn-cs"/>
              </a:rPr>
              <a:t>，预测可遗传性等价于预测性状的</a:t>
            </a:r>
            <a:r>
              <a:rPr lang="en-US" altLang="zh-CN" sz="1200" u="none" kern="1200" baseline="0" dirty="0" smtClean="0">
                <a:solidFill>
                  <a:schemeClr val="tx1"/>
                </a:solidFill>
                <a:latin typeface="+mn-lt"/>
                <a:ea typeface="+mn-ea"/>
                <a:cs typeface="+mn-cs"/>
              </a:rPr>
              <a:t>r^2</a:t>
            </a:r>
            <a:r>
              <a:rPr lang="zh-CN" altLang="en-US" sz="1200" u="none" kern="1200" baseline="0" dirty="0" smtClean="0">
                <a:solidFill>
                  <a:schemeClr val="tx1"/>
                </a:solidFill>
                <a:latin typeface="+mn-lt"/>
                <a:ea typeface="+mn-ea"/>
                <a:cs typeface="+mn-cs"/>
              </a:rPr>
              <a:t>的期望。</a:t>
            </a:r>
          </a:p>
          <a:p>
            <a:r>
              <a:rPr lang="zh-CN" altLang="en-US" sz="1200" u="none" kern="1200" baseline="0" dirty="0" smtClean="0">
                <a:solidFill>
                  <a:schemeClr val="tx1"/>
                </a:solidFill>
                <a:latin typeface="+mn-lt"/>
                <a:ea typeface="+mn-ea"/>
                <a:cs typeface="+mn-cs"/>
              </a:rPr>
              <a:t>与⾼斯过程进⾏⽐较，可以看到</a:t>
            </a:r>
            <a:r>
              <a:rPr lang="en-US" altLang="zh-CN" sz="1200" u="none" kern="1200" baseline="0" dirty="0" smtClean="0">
                <a:solidFill>
                  <a:schemeClr val="tx1"/>
                </a:solidFill>
                <a:latin typeface="+mn-lt"/>
                <a:ea typeface="+mn-ea"/>
                <a:cs typeface="+mn-cs"/>
              </a:rPr>
              <a:t>Fast-LMM </a:t>
            </a:r>
            <a:r>
              <a:rPr lang="zh-CN" altLang="en-US" sz="1200" u="none" kern="1200" baseline="0" dirty="0" smtClean="0">
                <a:solidFill>
                  <a:schemeClr val="tx1"/>
                </a:solidFill>
                <a:latin typeface="+mn-lt"/>
                <a:ea typeface="+mn-ea"/>
                <a:cs typeface="+mn-cs"/>
              </a:rPr>
              <a:t>的改进，其中</a:t>
            </a:r>
            <a:r>
              <a:rPr lang="en-US" altLang="zh-CN" sz="1200" u="none" kern="1200" baseline="0" dirty="0" smtClean="0">
                <a:solidFill>
                  <a:schemeClr val="tx1"/>
                </a:solidFill>
                <a:latin typeface="+mn-lt"/>
                <a:ea typeface="+mn-ea"/>
                <a:cs typeface="+mn-cs"/>
              </a:rPr>
              <a:t>K = GGT </a:t>
            </a:r>
            <a:r>
              <a:rPr lang="zh-CN" altLang="en-US" sz="1200" u="none" kern="1200" baseline="0" dirty="0" smtClean="0">
                <a:solidFill>
                  <a:schemeClr val="tx1"/>
                </a:solidFill>
                <a:latin typeface="+mn-lt"/>
                <a:ea typeface="+mn-ea"/>
                <a:cs typeface="+mn-cs"/>
              </a:rPr>
              <a:t>就相当于⾼斯过程中的</a:t>
            </a:r>
            <a:r>
              <a:rPr lang="en-US" altLang="zh-CN" sz="1200" u="none" kern="1200" baseline="0" dirty="0" smtClean="0">
                <a:solidFill>
                  <a:schemeClr val="tx1"/>
                </a:solidFill>
                <a:latin typeface="+mn-lt"/>
                <a:ea typeface="+mn-ea"/>
                <a:cs typeface="+mn-cs"/>
              </a:rPr>
              <a:t>Dot product kernel</a:t>
            </a:r>
            <a:r>
              <a:rPr lang="zh-CN" altLang="en-US" sz="1200" u="none" kern="1200" baseline="0" dirty="0" smtClean="0">
                <a:solidFill>
                  <a:schemeClr val="tx1"/>
                </a:solidFill>
                <a:latin typeface="+mn-lt"/>
                <a:ea typeface="+mn-ea"/>
                <a:cs typeface="+mn-cs"/>
              </a:rPr>
              <a:t>，只是在⾼斯过程中，没有考虑到</a:t>
            </a:r>
            <a:r>
              <a:rPr lang="en-US" altLang="zh-CN" sz="1200" u="none" kern="1200" baseline="0" dirty="0" smtClean="0">
                <a:solidFill>
                  <a:schemeClr val="tx1"/>
                </a:solidFill>
                <a:latin typeface="+mn-lt"/>
                <a:ea typeface="+mn-ea"/>
                <a:cs typeface="+mn-cs"/>
              </a:rPr>
              <a:t>K </a:t>
            </a:r>
            <a:r>
              <a:rPr lang="zh-CN" altLang="en-US" sz="1200" u="none" kern="1200" baseline="0" dirty="0" smtClean="0">
                <a:solidFill>
                  <a:schemeClr val="tx1"/>
                </a:solidFill>
                <a:latin typeface="+mn-lt"/>
                <a:ea typeface="+mn-ea"/>
                <a:cs typeface="+mn-cs"/>
              </a:rPr>
              <a:t>前⾯的系数。我们会使⽤</a:t>
            </a:r>
            <a:r>
              <a:rPr lang="en-US" altLang="zh-CN" sz="1200" u="none" kern="1200" baseline="0" dirty="0" smtClean="0">
                <a:solidFill>
                  <a:schemeClr val="tx1"/>
                </a:solidFill>
                <a:latin typeface="+mn-lt"/>
                <a:ea typeface="+mn-ea"/>
                <a:cs typeface="+mn-cs"/>
              </a:rPr>
              <a:t>optimize </a:t>
            </a:r>
            <a:r>
              <a:rPr lang="zh-CN" altLang="en-US" sz="1200" u="none" kern="1200" baseline="0" dirty="0" smtClean="0">
                <a:solidFill>
                  <a:schemeClr val="tx1"/>
                </a:solidFill>
                <a:latin typeface="+mn-lt"/>
                <a:ea typeface="+mn-ea"/>
                <a:cs typeface="+mn-cs"/>
              </a:rPr>
              <a:t>函数来优化</a:t>
            </a:r>
            <a:r>
              <a:rPr lang="en-US" altLang="zh-CN" sz="1200" u="none" kern="1200" baseline="0" dirty="0" smtClean="0">
                <a:solidFill>
                  <a:schemeClr val="tx1"/>
                </a:solidFill>
                <a:latin typeface="+mn-lt"/>
                <a:ea typeface="+mn-ea"/>
                <a:cs typeface="+mn-cs"/>
              </a:rPr>
              <a:t>log marginal likelihood</a:t>
            </a:r>
            <a:r>
              <a:rPr lang="zh-CN" altLang="en-US" sz="1200" u="none" kern="1200" baseline="0" dirty="0" smtClean="0">
                <a:solidFill>
                  <a:schemeClr val="tx1"/>
                </a:solidFill>
                <a:latin typeface="+mn-lt"/>
                <a:ea typeface="+mn-ea"/>
                <a:cs typeface="+mn-cs"/>
              </a:rPr>
              <a:t> 来找到最好的系数</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利⽤这种⽅法，我们考虑</a:t>
            </a:r>
            <a:r>
              <a:rPr lang="en-US" altLang="zh-CN" sz="1200" u="none" kern="1200" baseline="0" dirty="0" smtClean="0">
                <a:solidFill>
                  <a:schemeClr val="tx1"/>
                </a:solidFill>
                <a:latin typeface="+mn-lt"/>
                <a:ea typeface="+mn-ea"/>
                <a:cs typeface="+mn-cs"/>
              </a:rPr>
              <a:t>SNP </a:t>
            </a:r>
            <a:r>
              <a:rPr lang="zh-CN" altLang="en-US" sz="1200" u="none" kern="1200" baseline="0" dirty="0" smtClean="0">
                <a:solidFill>
                  <a:schemeClr val="tx1"/>
                </a:solidFill>
                <a:latin typeface="+mn-lt"/>
                <a:ea typeface="+mn-ea"/>
                <a:cs typeface="+mn-cs"/>
              </a:rPr>
              <a:t>对性状的影响时消除了</a:t>
            </a:r>
            <a:r>
              <a:rPr lang="en-US" altLang="zh-CN" sz="1200" u="none" kern="1200" baseline="0" dirty="0" smtClean="0">
                <a:solidFill>
                  <a:schemeClr val="tx1"/>
                </a:solidFill>
                <a:latin typeface="+mn-lt"/>
                <a:ea typeface="+mn-ea"/>
                <a:cs typeface="+mn-cs"/>
              </a:rPr>
              <a:t>sigma^2_g K</a:t>
            </a:r>
            <a:r>
              <a:rPr lang="zh-CN" altLang="en-US" sz="1200" u="none" kern="1200" baseline="0" dirty="0" smtClean="0">
                <a:solidFill>
                  <a:schemeClr val="tx1"/>
                </a:solidFill>
                <a:latin typeface="+mn-lt"/>
                <a:ea typeface="+mn-ea"/>
                <a:cs typeface="+mn-cs"/>
              </a:rPr>
              <a:t>的影响。这⽐之前的残差模型做的更好，因为之前的模型并没有</a:t>
            </a:r>
            <a:r>
              <a:rPr lang="en-US" altLang="zh-CN" sz="1200" u="none" kern="1200" baseline="0" dirty="0" err="1" smtClean="0">
                <a:solidFill>
                  <a:schemeClr val="tx1"/>
                </a:solidFill>
                <a:latin typeface="+mn-lt"/>
                <a:ea typeface="+mn-ea"/>
                <a:cs typeface="+mn-cs"/>
              </a:rPr>
              <a:t>sigma_g,sigma_e</a:t>
            </a:r>
            <a:r>
              <a:rPr lang="zh-CN" altLang="en-US" sz="1200" u="none" kern="1200" baseline="0" dirty="0" smtClean="0">
                <a:solidFill>
                  <a:schemeClr val="tx1"/>
                </a:solidFill>
                <a:latin typeface="+mn-lt"/>
                <a:ea typeface="+mn-ea"/>
                <a:cs typeface="+mn-cs"/>
              </a:rPr>
              <a:t>这样的参数。</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12</a:t>
            </a:fld>
            <a:endParaRPr kumimoji="1" lang="zh-CN" altLang="en-US"/>
          </a:p>
        </p:txBody>
      </p:sp>
    </p:spTree>
    <p:extLst>
      <p:ext uri="{BB962C8B-B14F-4D97-AF65-F5344CB8AC3E}">
        <p14:creationId xmlns:p14="http://schemas.microsoft.com/office/powerpoint/2010/main" val="36380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LMM</a:t>
            </a:r>
            <a:r>
              <a:rPr kumimoji="1" lang="zh-CN" altLang="en-US" dirty="0" smtClean="0"/>
              <a:t>模型克服了普通机器学习模型的不足，但是哪怕是</a:t>
            </a:r>
            <a:r>
              <a:rPr kumimoji="1" lang="en-US" altLang="zh-CN" dirty="0" err="1" smtClean="0"/>
              <a:t>FaST</a:t>
            </a:r>
            <a:r>
              <a:rPr kumimoji="1" lang="en-US" altLang="zh-CN" dirty="0" smtClean="0"/>
              <a:t>-LMM,</a:t>
            </a:r>
            <a:r>
              <a:rPr kumimoji="1" lang="zh-CN" altLang="en-US" dirty="0" smtClean="0"/>
              <a:t>其效率依然不够高，</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模型的缺点是，当选取的</a:t>
            </a:r>
            <a:r>
              <a:rPr lang="en-US" altLang="zh-CN" sz="1200" b="0" i="0" u="none" strike="noStrike" kern="1200" baseline="0" dirty="0" smtClean="0">
                <a:solidFill>
                  <a:schemeClr val="tx1"/>
                </a:solidFill>
                <a:latin typeface="+mn-lt"/>
                <a:ea typeface="+mn-ea"/>
                <a:cs typeface="+mn-cs"/>
              </a:rPr>
              <a:t>SNP </a:t>
            </a:r>
            <a:r>
              <a:rPr lang="zh-CN" altLang="en-US" sz="1200" b="0" i="0" u="none" strike="noStrike" kern="1200" baseline="0" dirty="0" smtClean="0">
                <a:solidFill>
                  <a:schemeClr val="tx1"/>
                </a:solidFill>
                <a:latin typeface="+mn-lt"/>
                <a:ea typeface="+mn-ea"/>
                <a:cs typeface="+mn-cs"/>
              </a:rPr>
              <a:t>线</a:t>
            </a:r>
          </a:p>
          <a:p>
            <a:r>
              <a:rPr lang="zh-CN" altLang="en-US" sz="1200" b="0" i="0" u="none" strike="noStrike" kern="1200" baseline="0" dirty="0" smtClean="0">
                <a:solidFill>
                  <a:schemeClr val="tx1"/>
                </a:solidFill>
                <a:latin typeface="+mn-lt"/>
                <a:ea typeface="+mn-ea"/>
                <a:cs typeface="+mn-cs"/>
              </a:rPr>
              <a:t>性相关或者线性相关性⾼（</a:t>
            </a:r>
            <a:r>
              <a:rPr lang="en-US" altLang="zh-CN" sz="1200" b="0" i="0" u="none" strike="noStrike" kern="1200" baseline="0" dirty="0" err="1" smtClean="0">
                <a:solidFill>
                  <a:schemeClr val="tx1"/>
                </a:solidFill>
                <a:latin typeface="+mn-lt"/>
                <a:ea typeface="+mn-ea"/>
                <a:cs typeface="+mn-cs"/>
              </a:rPr>
              <a:t>colinearity</a:t>
            </a:r>
            <a:r>
              <a:rPr lang="zh-CN" altLang="en-US" sz="1200" b="0" i="0" u="none" strike="noStrike" kern="1200" baseline="0" dirty="0" smtClean="0">
                <a:solidFill>
                  <a:schemeClr val="tx1"/>
                </a:solidFill>
                <a:latin typeface="+mn-lt"/>
                <a:ea typeface="+mn-ea"/>
                <a:cs typeface="+mn-cs"/>
              </a:rPr>
              <a:t>）时，回归系数会变得很⼤，从⽽预测值的误差⾮常⼤。⽽且优化参数</a:t>
            </a:r>
            <a:r>
              <a:rPr lang="en-US" altLang="zh-CN" sz="1200" b="0" i="0" u="none" strike="noStrike" kern="1200" baseline="0" dirty="0" smtClean="0">
                <a:solidFill>
                  <a:schemeClr val="tx1"/>
                </a:solidFill>
                <a:latin typeface="+mn-lt"/>
                <a:ea typeface="+mn-ea"/>
                <a:cs typeface="+mn-cs"/>
              </a:rPr>
              <a:t>h2 </a:t>
            </a:r>
            <a:r>
              <a:rPr lang="zh-CN" altLang="en-US" sz="1200" b="0" i="0" u="none" strike="noStrike" kern="1200" baseline="0" dirty="0" smtClean="0">
                <a:solidFill>
                  <a:schemeClr val="tx1"/>
                </a:solidFill>
                <a:latin typeface="+mn-lt"/>
                <a:ea typeface="+mn-ea"/>
                <a:cs typeface="+mn-cs"/>
              </a:rPr>
              <a:t>需要的时间很长，</a:t>
            </a:r>
            <a:r>
              <a:rPr kumimoji="1" lang="zh-CN" altLang="en-US" dirty="0" smtClean="0"/>
              <a:t>当我们的</a:t>
            </a:r>
            <a:r>
              <a:rPr kumimoji="1" lang="en-US" altLang="zh-CN" dirty="0" smtClean="0"/>
              <a:t>SNPs</a:t>
            </a:r>
            <a:r>
              <a:rPr kumimoji="1" lang="zh-CN" altLang="en-US" dirty="0" smtClean="0"/>
              <a:t> 非常多的时候，调参和优化模型非常慢，</a:t>
            </a:r>
            <a:r>
              <a:rPr lang="zh-CN" altLang="en-US" sz="1200" b="0" i="0" u="none" strike="noStrike" kern="1200" baseline="0" dirty="0" smtClean="0">
                <a:solidFill>
                  <a:schemeClr val="tx1"/>
                </a:solidFill>
                <a:latin typeface="+mn-lt"/>
                <a:ea typeface="+mn-ea"/>
                <a:cs typeface="+mn-cs"/>
              </a:rPr>
              <a:t>不适合快速筛选。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我们需要发展新的模型提高效率，更好地做交叉验证，同时线性模型还有可以通过不断迭代优化损失函数，使用正则化进行参数约束等好处，因此我们建立了一个基于线性模型的新模型，</a:t>
            </a:r>
            <a:r>
              <a:rPr kumimoji="1" lang="en-US" altLang="zh-CN" dirty="0" smtClean="0"/>
              <a:t>Mixed-Ridge</a:t>
            </a:r>
            <a:endParaRPr kumimoji="1" lang="zh-CN" altLang="en-US" dirty="0" smtClean="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13</a:t>
            </a:fld>
            <a:endParaRPr kumimoji="1" lang="zh-CN" altLang="en-US"/>
          </a:p>
        </p:txBody>
      </p:sp>
    </p:spTree>
    <p:extLst>
      <p:ext uri="{BB962C8B-B14F-4D97-AF65-F5344CB8AC3E}">
        <p14:creationId xmlns:p14="http://schemas.microsoft.com/office/powerpoint/2010/main" val="24577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67639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61347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57375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65511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449467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50001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476682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3746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78649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62624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9BE36E4-DB68-0944-B897-A580D38E2AE3}" type="datetimeFigureOut">
              <a:rPr kumimoji="1" lang="zh-CN" altLang="en-US" smtClean="0"/>
              <a:t>2018/3/17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2403306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E36E4-DB68-0944-B897-A580D38E2AE3}" type="datetimeFigureOut">
              <a:rPr kumimoji="1" lang="zh-CN" altLang="en-US" smtClean="0"/>
              <a:t>2018/3/17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4416A-8982-014E-8146-BA6CCA5706CA}" type="slidenum">
              <a:rPr kumimoji="1" lang="zh-CN" altLang="en-US" smtClean="0"/>
              <a:t>‹#›</a:t>
            </a:fld>
            <a:endParaRPr kumimoji="1" lang="zh-CN" altLang="en-US"/>
          </a:p>
        </p:txBody>
      </p:sp>
    </p:spTree>
    <p:extLst>
      <p:ext uri="{BB962C8B-B14F-4D97-AF65-F5344CB8AC3E}">
        <p14:creationId xmlns:p14="http://schemas.microsoft.com/office/powerpoint/2010/main" val="176663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41.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60.png"/><Relationship Id="rId5" Type="http://schemas.openxmlformats.org/officeDocument/2006/relationships/image" Target="../media/image250.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60.png"/><Relationship Id="rId5" Type="http://schemas.openxmlformats.org/officeDocument/2006/relationships/image" Target="../media/image250.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8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00.png"/><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png"/><Relationship Id="rId8" Type="http://schemas.openxmlformats.org/officeDocument/2006/relationships/image" Target="../media/image36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6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009"/>
            <a:ext cx="10515600" cy="1325563"/>
          </a:xfrm>
        </p:spPr>
        <p:txBody>
          <a:bodyPr/>
          <a:lstStyle/>
          <a:p>
            <a:r>
              <a:rPr kumimoji="1" lang="en-US" altLang="zh-CN" dirty="0" smtClean="0"/>
              <a:t>Background</a:t>
            </a:r>
            <a:endParaRPr kumimoji="1" lang="zh-CN" altLang="en-US" dirty="0"/>
          </a:p>
        </p:txBody>
      </p:sp>
      <p:sp>
        <p:nvSpPr>
          <p:cNvPr id="3" name="内容占位符 2"/>
          <p:cNvSpPr>
            <a:spLocks noGrp="1"/>
          </p:cNvSpPr>
          <p:nvPr>
            <p:ph idx="1"/>
          </p:nvPr>
        </p:nvSpPr>
        <p:spPr>
          <a:xfrm>
            <a:off x="838200" y="1170516"/>
            <a:ext cx="10515600" cy="4351338"/>
          </a:xfrm>
        </p:spPr>
        <p:txBody>
          <a:bodyPr/>
          <a:lstStyle/>
          <a:p>
            <a:pPr marL="0" indent="0">
              <a:buNone/>
            </a:pPr>
            <a:r>
              <a:rPr kumimoji="1" lang="en-US" altLang="zh-CN" dirty="0" smtClean="0"/>
              <a:t>Original</a:t>
            </a:r>
            <a:r>
              <a:rPr kumimoji="1" lang="zh-CN" altLang="en-US" dirty="0" smtClean="0"/>
              <a:t> </a:t>
            </a:r>
            <a:r>
              <a:rPr kumimoji="1" lang="en-US" altLang="zh-CN" dirty="0" err="1" smtClean="0"/>
              <a:t>eMaize</a:t>
            </a:r>
            <a:r>
              <a:rPr kumimoji="1" lang="en-US" altLang="zh-CN" dirty="0" smtClean="0"/>
              <a:t> Contest: Use SNPs to predict traits</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6210 hybrid lines from 30 males and 207 females</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~1.9 million </a:t>
            </a:r>
            <a:r>
              <a:rPr lang="en-US" altLang="zh-CN" b="1" spc="-1" dirty="0" smtClean="0">
                <a:solidFill>
                  <a:srgbClr val="000000"/>
                </a:solidFill>
                <a:latin typeface="Calibri" panose="020F0502020204030204" pitchFamily="34" charset="0"/>
                <a:cs typeface="Calibri" panose="020F0502020204030204" pitchFamily="34" charset="0"/>
              </a:rPr>
              <a:t>SNPs</a:t>
            </a:r>
            <a:r>
              <a:rPr lang="en-US" altLang="zh-CN" spc="-1" dirty="0" smtClean="0">
                <a:solidFill>
                  <a:srgbClr val="000000"/>
                </a:solidFill>
                <a:latin typeface="Calibri" panose="020F0502020204030204" pitchFamily="34" charset="0"/>
                <a:cs typeface="Calibri" panose="020F0502020204030204" pitchFamily="34" charset="0"/>
              </a:rPr>
              <a:t> to USE and three </a:t>
            </a:r>
            <a:r>
              <a:rPr lang="en-US" altLang="zh-CN" b="1" spc="-1" dirty="0" smtClean="0">
                <a:solidFill>
                  <a:srgbClr val="000000"/>
                </a:solidFill>
                <a:latin typeface="Calibri" panose="020F0502020204030204" pitchFamily="34" charset="0"/>
                <a:cs typeface="Calibri" panose="020F0502020204030204" pitchFamily="34" charset="0"/>
              </a:rPr>
              <a:t>traits</a:t>
            </a:r>
            <a:r>
              <a:rPr lang="en-US" altLang="zh-CN" spc="-1" dirty="0" smtClean="0">
                <a:solidFill>
                  <a:srgbClr val="000000"/>
                </a:solidFill>
                <a:latin typeface="Calibri" panose="020F0502020204030204" pitchFamily="34" charset="0"/>
                <a:cs typeface="Calibri" panose="020F0502020204030204" pitchFamily="34" charset="0"/>
              </a:rPr>
              <a:t> to PREDICT</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Training </a:t>
            </a:r>
            <a:r>
              <a:rPr lang="en-US" altLang="zh-CN" spc="-1" dirty="0">
                <a:solidFill>
                  <a:srgbClr val="000000"/>
                </a:solidFill>
                <a:latin typeface="Calibri" panose="020F0502020204030204" pitchFamily="34" charset="0"/>
                <a:cs typeface="Calibri" panose="020F0502020204030204" pitchFamily="34" charset="0"/>
              </a:rPr>
              <a:t>set : testing sets = 4754 : 1456 </a:t>
            </a:r>
          </a:p>
        </p:txBody>
      </p:sp>
      <p:pic>
        <p:nvPicPr>
          <p:cNvPr id="4" name="Picture 1"/>
          <p:cNvPicPr/>
          <p:nvPr/>
        </p:nvPicPr>
        <p:blipFill>
          <a:blip r:embed="rId3"/>
          <a:stretch/>
        </p:blipFill>
        <p:spPr>
          <a:xfrm>
            <a:off x="838200" y="3474821"/>
            <a:ext cx="7460039" cy="3041120"/>
          </a:xfrm>
          <a:prstGeom prst="rect">
            <a:avLst/>
          </a:prstGeom>
          <a:solidFill>
            <a:schemeClr val="bg1"/>
          </a:solidFill>
          <a:ln>
            <a:solidFill>
              <a:schemeClr val="tx1"/>
            </a:solidFill>
          </a:ln>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1</a:t>
            </a:fld>
            <a:endParaRPr kumimoji="1" lang="zh-CN" altLang="en-US"/>
          </a:p>
        </p:txBody>
      </p:sp>
    </p:spTree>
    <p:extLst>
      <p:ext uri="{BB962C8B-B14F-4D97-AF65-F5344CB8AC3E}">
        <p14:creationId xmlns:p14="http://schemas.microsoft.com/office/powerpoint/2010/main" val="919194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3236"/>
            <a:ext cx="10515600" cy="1325563"/>
          </a:xfrm>
        </p:spPr>
        <p:txBody>
          <a:bodyPr/>
          <a:lstStyle/>
          <a:p>
            <a:r>
              <a:rPr kumimoji="1" lang="en-US" altLang="zh-CN" dirty="0" smtClean="0"/>
              <a:t>Analyze</a:t>
            </a:r>
            <a:r>
              <a:rPr kumimoji="1" lang="zh-CN" altLang="en-US" dirty="0" smtClean="0"/>
              <a:t> </a:t>
            </a:r>
            <a:r>
              <a:rPr kumimoji="1" lang="en-US" altLang="zh-CN" dirty="0" err="1" smtClean="0"/>
              <a:t>FaST</a:t>
            </a:r>
            <a:r>
              <a:rPr kumimoji="1" lang="en-US" altLang="zh-CN" dirty="0" smtClean="0"/>
              <a:t>-LMM’s</a:t>
            </a:r>
            <a:r>
              <a:rPr kumimoji="1" lang="zh-CN" altLang="en-US" dirty="0" smtClean="0"/>
              <a:t> </a:t>
            </a:r>
            <a:r>
              <a:rPr kumimoji="1" lang="en-US" altLang="zh-CN" dirty="0" smtClean="0"/>
              <a:t>Principles</a:t>
            </a:r>
            <a:endParaRPr kumimoji="1"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838200" y="1413164"/>
                <a:ext cx="10515600" cy="5444835"/>
              </a:xfrm>
            </p:spPr>
            <p:txBody>
              <a:bodyPr>
                <a:normAutofit/>
              </a:bodyPr>
              <a:lstStyle/>
              <a:p>
                <a:r>
                  <a:rPr lang="en-US" altLang="zh-CN" dirty="0" smtClean="0"/>
                  <a:t>Fast-LMM model can be seen as a mixture of general linear regression and Gaussian </a:t>
                </a:r>
                <a:r>
                  <a:rPr lang="en-US" altLang="zh-CN" dirty="0"/>
                  <a:t>process. </a:t>
                </a:r>
                <a:endParaRPr lang="zh-CN" altLang="en-US" dirty="0" smtClean="0"/>
              </a:p>
              <a:p>
                <a:r>
                  <a:rPr lang="en-US" altLang="zh-CN" dirty="0" smtClean="0"/>
                  <a:t>The </a:t>
                </a:r>
                <a:r>
                  <a:rPr lang="en-US" altLang="zh-CN" dirty="0"/>
                  <a:t>simple linear residual </a:t>
                </a:r>
                <a:r>
                  <a:rPr lang="en-US" altLang="zh-CN" dirty="0" smtClean="0"/>
                  <a:t>model</a:t>
                </a:r>
                <a:r>
                  <a:rPr lang="zh-CN" altLang="en-US" dirty="0" smtClean="0"/>
                  <a:t> </a:t>
                </a:r>
                <a:r>
                  <a:rPr lang="en-US" altLang="zh-CN" dirty="0" smtClean="0"/>
                  <a:t>has problem:</a:t>
                </a:r>
                <a:r>
                  <a:rPr lang="zh-CN" altLang="en-US" dirty="0" smtClean="0"/>
                  <a:t> </a:t>
                </a:r>
                <a:r>
                  <a:rPr lang="en-US" altLang="zh-CN" dirty="0" smtClean="0"/>
                  <a:t>relevant</a:t>
                </a:r>
                <a:endParaRPr lang="en-US" altLang="zh-CN" dirty="0"/>
              </a:p>
              <a:p>
                <a:r>
                  <a:rPr lang="en-US" altLang="zh-CN" dirty="0" smtClean="0"/>
                  <a:t>Fast-LMM </a:t>
                </a:r>
                <a:r>
                  <a:rPr lang="en-US" altLang="zh-CN" dirty="0"/>
                  <a:t>solve this problem by adding a K term which is called GSM (genetic similarity matrix) to measure correlation between y</a:t>
                </a:r>
                <a:r>
                  <a:rPr lang="en-US" altLang="zh-CN" dirty="0" smtClean="0"/>
                  <a:t>.</a:t>
                </a:r>
                <a:r>
                  <a:rPr lang="en-US" altLang="zh-CN" dirty="0"/>
                  <a:t/>
                </a:r>
                <a:br>
                  <a:rPr lang="en-US" altLang="zh-CN" dirty="0"/>
                </a:br>
                <a:endParaRPr lang="en-US" altLang="zh-CN" dirty="0"/>
              </a:p>
              <a:p>
                <a:r>
                  <a:rPr lang="en-US" altLang="zh-CN" dirty="0"/>
                  <a:t>There are several kinds of ways to calculate K. We use </a:t>
                </a:r>
                <a14:m>
                  <m:oMath xmlns:m="http://schemas.openxmlformats.org/officeDocument/2006/math">
                    <m:r>
                      <a:rPr lang="en-US" altLang="zh-CN" i="1" dirty="0" smtClean="0">
                        <a:latin typeface="Cambria Math" charset="0"/>
                      </a:rPr>
                      <m:t>𝐾</m:t>
                    </m:r>
                    <m:r>
                      <a:rPr lang="en-US" altLang="zh-CN" i="1" dirty="0" smtClean="0">
                        <a:latin typeface="Cambria Math" charset="0"/>
                      </a:rPr>
                      <m:t> =</m:t>
                    </m:r>
                    <m:r>
                      <a:rPr lang="en-US" altLang="zh-CN" b="0" i="1" dirty="0" smtClean="0">
                        <a:latin typeface="Cambria Math" charset="0"/>
                      </a:rPr>
                      <m:t>𝐺</m:t>
                    </m:r>
                    <m:r>
                      <a:rPr lang="en-US" altLang="zh-CN" b="0" i="1" dirty="0" smtClean="0">
                        <a:latin typeface="Cambria Math" charset="0"/>
                        <a:ea typeface="Cambria Math" charset="0"/>
                        <a:cs typeface="Cambria Math" charset="0"/>
                      </a:rPr>
                      <m:t>∙</m:t>
                    </m:r>
                    <m:sSup>
                      <m:sSupPr>
                        <m:ctrlPr>
                          <a:rPr lang="en-US" altLang="zh-CN" i="1" dirty="0" smtClean="0">
                            <a:latin typeface="Cambria Math" charset="0"/>
                          </a:rPr>
                        </m:ctrlPr>
                      </m:sSupPr>
                      <m:e>
                        <m:r>
                          <m:rPr>
                            <m:sty m:val="p"/>
                          </m:rPr>
                          <a:rPr lang="en-US" altLang="zh-CN" i="1" dirty="0" smtClean="0">
                            <a:latin typeface="Cambria Math" charset="0"/>
                          </a:rPr>
                          <m:t>G</m:t>
                        </m:r>
                      </m:e>
                      <m:sup>
                        <m:r>
                          <a:rPr lang="en-US" altLang="zh-CN" b="0" i="1" dirty="0" smtClean="0">
                            <a:latin typeface="Cambria Math" charset="0"/>
                          </a:rPr>
                          <m:t>𝑇</m:t>
                        </m:r>
                      </m:sup>
                    </m:sSup>
                    <m:r>
                      <a:rPr lang="en-US" altLang="zh-CN" i="1" dirty="0" smtClean="0">
                        <a:latin typeface="Cambria Math" charset="0"/>
                      </a:rPr>
                      <m:t> </m:t>
                    </m:r>
                  </m:oMath>
                </a14:m>
                <a:r>
                  <a:rPr lang="en-US" altLang="zh-CN" dirty="0"/>
                  <a:t>to generate K. G is a matrix, its rows are samples and columns are randomly picked SNPs. </a:t>
                </a:r>
                <a:endParaRPr lang="zh-CN" altLang="en-US" dirty="0" smtClean="0"/>
              </a:p>
              <a:p>
                <a:r>
                  <a:rPr lang="en-US" altLang="zh-CN" dirty="0" smtClean="0"/>
                  <a:t>4000 </a:t>
                </a:r>
                <a:r>
                  <a:rPr lang="en-US" altLang="zh-CN" dirty="0"/>
                  <a:t>SNPs are enough, </a:t>
                </a:r>
                <a:r>
                  <a:rPr lang="en-US" altLang="zh-CN" dirty="0" smtClean="0"/>
                  <a:t>we </a:t>
                </a:r>
                <a:r>
                  <a:rPr lang="en-US" altLang="zh-CN" dirty="0"/>
                  <a:t>pick 100,000 to generate K.</a:t>
                </a:r>
              </a:p>
              <a:p>
                <a:endParaRPr kumimoji="1"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838200" y="1413164"/>
                <a:ext cx="10515600" cy="5444835"/>
              </a:xfrm>
              <a:blipFill rotWithShape="0">
                <a:blip r:embed="rId3"/>
                <a:stretch>
                  <a:fillRect l="-1043" t="-1904" r="-1623"/>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10</a:t>
            </a:fld>
            <a:endParaRPr kumimoji="1" lang="zh-CN" altLang="en-US"/>
          </a:p>
        </p:txBody>
      </p:sp>
    </p:spTree>
    <p:extLst>
      <p:ext uri="{BB962C8B-B14F-4D97-AF65-F5344CB8AC3E}">
        <p14:creationId xmlns:p14="http://schemas.microsoft.com/office/powerpoint/2010/main" val="2091031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3236"/>
            <a:ext cx="10515600" cy="1325563"/>
          </a:xfrm>
        </p:spPr>
        <p:txBody>
          <a:bodyPr/>
          <a:lstStyle/>
          <a:p>
            <a:r>
              <a:rPr kumimoji="1" lang="en-US" altLang="zh-CN" dirty="0" smtClean="0"/>
              <a:t>How</a:t>
            </a:r>
            <a:r>
              <a:rPr kumimoji="1" lang="zh-CN" altLang="en-US" dirty="0" smtClean="0"/>
              <a:t> </a:t>
            </a:r>
            <a:r>
              <a:rPr kumimoji="1" lang="en-US" altLang="zh-CN" dirty="0" smtClean="0"/>
              <a:t>to</a:t>
            </a:r>
            <a:r>
              <a:rPr kumimoji="1" lang="zh-CN" altLang="en-US" dirty="0" smtClean="0"/>
              <a:t> </a:t>
            </a:r>
            <a:r>
              <a:rPr kumimoji="1" lang="en-US" altLang="zh-CN" dirty="0" smtClean="0"/>
              <a:t>use</a:t>
            </a:r>
            <a:r>
              <a:rPr kumimoji="1" lang="zh-CN" altLang="en-US" dirty="0" smtClean="0"/>
              <a:t> </a:t>
            </a:r>
            <a:r>
              <a:rPr kumimoji="1" lang="en-US" altLang="zh-CN" dirty="0" err="1" smtClean="0"/>
              <a:t>FaST</a:t>
            </a:r>
            <a:r>
              <a:rPr kumimoji="1" lang="en-US" altLang="zh-CN" dirty="0" smtClean="0"/>
              <a:t>-LMM</a:t>
            </a:r>
            <a:r>
              <a:rPr kumimoji="1" lang="zh-CN" altLang="en-US" dirty="0" smtClean="0"/>
              <a:t> </a:t>
            </a:r>
            <a:endParaRPr kumimoji="1" lang="zh-CN" altLang="en-US" dirty="0"/>
          </a:p>
        </p:txBody>
      </p:sp>
      <p:sp>
        <p:nvSpPr>
          <p:cNvPr id="3" name="内容占位符 2"/>
          <p:cNvSpPr>
            <a:spLocks noGrp="1"/>
          </p:cNvSpPr>
          <p:nvPr>
            <p:ph idx="1"/>
          </p:nvPr>
        </p:nvSpPr>
        <p:spPr/>
        <p:txBody>
          <a:bodyPr>
            <a:normAutofit/>
          </a:bodyPr>
          <a:lstStyle/>
          <a:p>
            <a:r>
              <a:rPr lang="en-US" altLang="zh-CN" dirty="0" smtClean="0"/>
              <a:t>Reprocess</a:t>
            </a:r>
            <a:r>
              <a:rPr lang="zh-CN" altLang="en-US" dirty="0" smtClean="0"/>
              <a:t> </a:t>
            </a:r>
            <a:r>
              <a:rPr lang="en-US" altLang="zh-CN" dirty="0" smtClean="0"/>
              <a:t>SNPs</a:t>
            </a:r>
            <a:endParaRPr lang="zh-CN" altLang="en-US" dirty="0" smtClean="0"/>
          </a:p>
          <a:p>
            <a:pPr lvl="1"/>
            <a:r>
              <a:rPr lang="en-US" altLang="zh-CN" dirty="0" smtClean="0"/>
              <a:t>Do</a:t>
            </a:r>
            <a:r>
              <a:rPr lang="zh-CN" altLang="en-US" dirty="0" smtClean="0"/>
              <a:t> </a:t>
            </a:r>
            <a:r>
              <a:rPr lang="en-US" altLang="zh-CN" dirty="0" smtClean="0"/>
              <a:t>not</a:t>
            </a:r>
            <a:r>
              <a:rPr lang="zh-CN" altLang="en-US" dirty="0" smtClean="0"/>
              <a:t> </a:t>
            </a:r>
            <a:r>
              <a:rPr lang="en-US" altLang="zh-CN" dirty="0" smtClean="0"/>
              <a:t>use</a:t>
            </a:r>
            <a:r>
              <a:rPr lang="zh-CN" altLang="en-US" dirty="0" smtClean="0"/>
              <a:t> </a:t>
            </a:r>
            <a:r>
              <a:rPr lang="en-US" altLang="zh-CN" dirty="0" smtClean="0"/>
              <a:t>one</a:t>
            </a:r>
            <a:r>
              <a:rPr lang="zh-CN" altLang="en-US" dirty="0" smtClean="0"/>
              <a:t> </a:t>
            </a:r>
            <a:r>
              <a:rPr lang="en-US" altLang="zh-CN" dirty="0" smtClean="0"/>
              <a:t>hot</a:t>
            </a:r>
            <a:r>
              <a:rPr lang="zh-CN" altLang="en-US" dirty="0" smtClean="0"/>
              <a:t> </a:t>
            </a:r>
            <a:r>
              <a:rPr lang="en-US" altLang="zh-CN" dirty="0" smtClean="0"/>
              <a:t>coding, use</a:t>
            </a:r>
            <a:r>
              <a:rPr lang="zh-CN" altLang="en-US" dirty="0" smtClean="0"/>
              <a:t> </a:t>
            </a:r>
            <a:r>
              <a:rPr lang="en-US" altLang="zh-CN" dirty="0" smtClean="0"/>
              <a:t>0,1,2 according</a:t>
            </a:r>
            <a:r>
              <a:rPr lang="zh-CN" altLang="en-US" dirty="0" smtClean="0"/>
              <a:t> </a:t>
            </a:r>
            <a:r>
              <a:rPr lang="en-US" altLang="zh-CN" dirty="0" smtClean="0"/>
              <a:t>to</a:t>
            </a:r>
            <a:r>
              <a:rPr lang="zh-CN" altLang="en-US" dirty="0" smtClean="0"/>
              <a:t> </a:t>
            </a:r>
            <a:r>
              <a:rPr lang="en-US" altLang="zh-CN" dirty="0" smtClean="0"/>
              <a:t>minor allele frequency</a:t>
            </a:r>
            <a:endParaRPr lang="zh-CN" altLang="en-US" dirty="0" smtClean="0"/>
          </a:p>
          <a:p>
            <a:pPr lvl="1"/>
            <a:r>
              <a:rPr lang="en-US" altLang="zh-CN" dirty="0" smtClean="0"/>
              <a:t>Normalize</a:t>
            </a:r>
            <a:r>
              <a:rPr lang="zh-CN" altLang="en-US" dirty="0" smtClean="0"/>
              <a:t> </a:t>
            </a:r>
            <a:r>
              <a:rPr lang="en-US" altLang="zh-CN" dirty="0" smtClean="0"/>
              <a:t>values</a:t>
            </a:r>
            <a:r>
              <a:rPr lang="zh-CN" altLang="en-US" dirty="0" smtClean="0"/>
              <a:t> </a:t>
            </a:r>
            <a:r>
              <a:rPr lang="en-US" altLang="zh-CN" dirty="0" smtClean="0"/>
              <a:t>to</a:t>
            </a:r>
            <a:r>
              <a:rPr lang="zh-CN" altLang="en-US" dirty="0" smtClean="0"/>
              <a:t> </a:t>
            </a:r>
            <a:r>
              <a:rPr lang="en-US" altLang="zh-CN" dirty="0" smtClean="0"/>
              <a:t>N(0</a:t>
            </a:r>
            <a:r>
              <a:rPr lang="en-US" altLang="zh-CN" dirty="0"/>
              <a:t>,</a:t>
            </a:r>
            <a:r>
              <a:rPr lang="en-US" altLang="zh-CN" dirty="0" smtClean="0"/>
              <a:t> 1)</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K’s</a:t>
            </a:r>
            <a:r>
              <a:rPr lang="zh-CN" altLang="en-US" dirty="0" smtClean="0"/>
              <a:t> </a:t>
            </a:r>
            <a:r>
              <a:rPr lang="en-US" altLang="zh-CN" dirty="0" smtClean="0"/>
              <a:t>deviation</a:t>
            </a:r>
            <a:r>
              <a:rPr lang="zh-CN" altLang="en-US" dirty="0" smtClean="0"/>
              <a:t>。</a:t>
            </a:r>
            <a:endParaRPr lang="zh-CN" altLang="en-US" dirty="0"/>
          </a:p>
          <a:p>
            <a:pPr lvl="1"/>
            <a:endParaRPr lang="zh-CN" altLang="en-US" dirty="0" smtClean="0"/>
          </a:p>
          <a:p>
            <a:r>
              <a:rPr lang="en-US" altLang="zh-CN" dirty="0" smtClean="0"/>
              <a:t>We</a:t>
            </a:r>
            <a:r>
              <a:rPr lang="zh-CN" altLang="en-US" dirty="0" smtClean="0"/>
              <a:t> </a:t>
            </a:r>
            <a:r>
              <a:rPr lang="en-US" altLang="zh-CN" dirty="0" smtClean="0"/>
              <a:t>will</a:t>
            </a:r>
            <a:r>
              <a:rPr lang="zh-CN" altLang="en-US" dirty="0" smtClean="0"/>
              <a:t> </a:t>
            </a:r>
            <a:r>
              <a:rPr lang="en-US" altLang="zh-CN" dirty="0" smtClean="0"/>
              <a:t>get</a:t>
            </a:r>
            <a:r>
              <a:rPr lang="zh-CN" altLang="en-US" dirty="0" smtClean="0"/>
              <a:t> </a:t>
            </a:r>
            <a:r>
              <a:rPr lang="en-US" altLang="zh-CN" dirty="0" smtClean="0"/>
              <a:t>a</a:t>
            </a:r>
            <a:r>
              <a:rPr lang="zh-CN" altLang="en-US" dirty="0" smtClean="0"/>
              <a:t> </a:t>
            </a:r>
            <a:r>
              <a:rPr lang="en-US" altLang="zh-CN" dirty="0"/>
              <a:t>Covariance </a:t>
            </a:r>
            <a:r>
              <a:rPr lang="en-US" altLang="zh-CN" dirty="0" smtClean="0"/>
              <a:t>matrix</a:t>
            </a:r>
            <a:r>
              <a:rPr lang="zh-CN" altLang="en-US" dirty="0"/>
              <a:t> </a:t>
            </a:r>
            <a:r>
              <a:rPr lang="en-US" altLang="zh-CN" dirty="0" smtClean="0"/>
              <a:t>represent</a:t>
            </a:r>
            <a:r>
              <a:rPr lang="zh-CN" altLang="en-US" dirty="0" smtClean="0"/>
              <a:t> </a:t>
            </a:r>
            <a:r>
              <a:rPr lang="en-US" altLang="zh-CN" dirty="0" smtClean="0"/>
              <a:t>random effects</a:t>
            </a:r>
            <a:endParaRPr lang="zh-CN" altLang="en-US"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 y="4237182"/>
            <a:ext cx="11022985" cy="1415472"/>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11</a:t>
            </a:fld>
            <a:endParaRPr kumimoji="1" lang="zh-CN" altLang="en-US"/>
          </a:p>
        </p:txBody>
      </p:sp>
    </p:spTree>
    <p:extLst>
      <p:ext uri="{BB962C8B-B14F-4D97-AF65-F5344CB8AC3E}">
        <p14:creationId xmlns:p14="http://schemas.microsoft.com/office/powerpoint/2010/main" val="1566656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7405"/>
            <a:ext cx="10515600" cy="1325563"/>
          </a:xfrm>
        </p:spPr>
        <p:txBody>
          <a:bodyPr/>
          <a:lstStyle/>
          <a:p>
            <a:r>
              <a:rPr kumimoji="1" lang="en-US" altLang="zh-CN" dirty="0" smtClean="0"/>
              <a:t>How</a:t>
            </a:r>
            <a:r>
              <a:rPr kumimoji="1" lang="zh-CN" altLang="en-US" dirty="0" smtClean="0"/>
              <a:t> </a:t>
            </a:r>
            <a:r>
              <a:rPr kumimoji="1" lang="en-US" altLang="zh-CN" dirty="0" smtClean="0"/>
              <a:t>to</a:t>
            </a:r>
            <a:r>
              <a:rPr kumimoji="1" lang="zh-CN" altLang="en-US" dirty="0" smtClean="0"/>
              <a:t> </a:t>
            </a:r>
            <a:r>
              <a:rPr kumimoji="1" lang="en-US" altLang="zh-CN" dirty="0" smtClean="0"/>
              <a:t>use</a:t>
            </a:r>
            <a:r>
              <a:rPr kumimoji="1" lang="zh-CN" altLang="en-US" dirty="0" smtClean="0"/>
              <a:t> </a:t>
            </a:r>
            <a:r>
              <a:rPr kumimoji="1" lang="en-US" altLang="zh-CN" dirty="0" err="1" smtClean="0"/>
              <a:t>FaST</a:t>
            </a:r>
            <a:r>
              <a:rPr kumimoji="1" lang="en-US" altLang="zh-CN" dirty="0" smtClean="0"/>
              <a:t>-LMM</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87079"/>
                <a:ext cx="10515600" cy="5032375"/>
              </a:xfrm>
            </p:spPr>
            <p:txBody>
              <a:bodyPr>
                <a:normAutofit/>
              </a:bodyPr>
              <a:lstStyle/>
              <a:p>
                <a:r>
                  <a:rPr kumimoji="1" lang="en-US" altLang="zh-CN" dirty="0" smtClean="0"/>
                  <a:t>Define</a:t>
                </a:r>
                <a:r>
                  <a:rPr kumimoji="1" lang="zh-CN" altLang="en-US" dirty="0" smtClean="0"/>
                  <a:t> </a:t>
                </a:r>
                <a:r>
                  <a:rPr kumimoji="1" lang="en-US" altLang="zh-CN" dirty="0" smtClean="0"/>
                  <a:t>heredity</a:t>
                </a:r>
                <a:r>
                  <a:rPr kumimoji="1" lang="zh-CN" altLang="en-US" dirty="0" smtClean="0"/>
                  <a:t>：</a:t>
                </a:r>
              </a:p>
              <a:p>
                <a:endParaRPr lang="zh-CN" altLang="en-US" dirty="0" smtClean="0"/>
              </a:p>
              <a:p>
                <a14:m>
                  <m:oMath xmlns:m="http://schemas.openxmlformats.org/officeDocument/2006/math">
                    <m:sSup>
                      <m:sSupPr>
                        <m:ctrlPr>
                          <a:rPr lang="en-US" altLang="zh-CN" i="1" dirty="0" smtClean="0">
                            <a:latin typeface="Cambria Math" charset="0"/>
                          </a:rPr>
                        </m:ctrlPr>
                      </m:sSupPr>
                      <m:e>
                        <m:r>
                          <a:rPr lang="en-US" altLang="zh-CN" b="0" i="1" dirty="0" smtClean="0">
                            <a:latin typeface="Cambria Math" charset="0"/>
                          </a:rPr>
                          <m:t>𝐾</m:t>
                        </m:r>
                        <m:r>
                          <a:rPr lang="en-US" altLang="zh-CN" b="0" i="1" dirty="0" smtClean="0">
                            <a:latin typeface="Cambria Math" charset="0"/>
                          </a:rPr>
                          <m:t>=</m:t>
                        </m:r>
                        <m:r>
                          <a:rPr lang="en-US" altLang="zh-CN" b="0" i="1" dirty="0" smtClean="0">
                            <a:latin typeface="Cambria Math" charset="0"/>
                          </a:rPr>
                          <m:t>𝐺𝐺</m:t>
                        </m:r>
                      </m:e>
                      <m:sup>
                        <m:r>
                          <a:rPr lang="en-US" altLang="zh-CN" b="0" i="1" dirty="0" smtClean="0">
                            <a:latin typeface="Cambria Math" charset="0"/>
                          </a:rPr>
                          <m:t>𝑇</m:t>
                        </m:r>
                      </m:sup>
                    </m:sSup>
                  </m:oMath>
                </a14:m>
                <a:r>
                  <a:rPr lang="zh-CN" altLang="en-US" dirty="0" smtClean="0"/>
                  <a:t> </a:t>
                </a:r>
                <a:r>
                  <a:rPr lang="en-US" altLang="zh-CN" dirty="0" smtClean="0"/>
                  <a:t>equals</a:t>
                </a:r>
                <a:r>
                  <a:rPr lang="zh-CN" altLang="en-US" dirty="0" smtClean="0"/>
                  <a:t> </a:t>
                </a:r>
                <a:r>
                  <a:rPr lang="en-US" altLang="zh-CN" dirty="0" smtClean="0"/>
                  <a:t>Dot </a:t>
                </a:r>
                <a:r>
                  <a:rPr lang="en-US" altLang="zh-CN" dirty="0"/>
                  <a:t>product </a:t>
                </a:r>
                <a:r>
                  <a:rPr lang="en-US" altLang="zh-CN" dirty="0" smtClean="0"/>
                  <a:t>kernel</a:t>
                </a:r>
                <a:r>
                  <a:rPr lang="zh-CN" altLang="en-US" dirty="0" smtClean="0"/>
                  <a:t> </a:t>
                </a:r>
                <a:r>
                  <a:rPr lang="en-US" altLang="zh-CN" dirty="0" smtClean="0"/>
                  <a:t>in</a:t>
                </a:r>
                <a:r>
                  <a:rPr lang="zh-CN" altLang="en-US" dirty="0" smtClean="0"/>
                  <a:t> </a:t>
                </a:r>
                <a:r>
                  <a:rPr lang="en-US" altLang="zh-CN" dirty="0" smtClean="0"/>
                  <a:t>Gaussian</a:t>
                </a:r>
                <a:r>
                  <a:rPr lang="zh-CN" altLang="en-US" dirty="0" smtClean="0"/>
                  <a:t> </a:t>
                </a:r>
                <a:r>
                  <a:rPr lang="en-US" altLang="zh-CN" dirty="0" smtClean="0"/>
                  <a:t>process,</a:t>
                </a:r>
                <a:r>
                  <a:rPr lang="zh-CN" altLang="en-US" dirty="0" smtClean="0"/>
                  <a:t> </a:t>
                </a:r>
                <a:r>
                  <a:rPr lang="en-US" altLang="zh-CN" dirty="0" smtClean="0"/>
                  <a:t>this</a:t>
                </a:r>
                <a:r>
                  <a:rPr lang="zh-CN" altLang="en-US" dirty="0" smtClean="0"/>
                  <a:t> </a:t>
                </a:r>
                <a:r>
                  <a:rPr lang="en-US" altLang="zh-CN" dirty="0" smtClean="0"/>
                  <a:t>time</a:t>
                </a:r>
                <a:r>
                  <a:rPr lang="zh-CN" altLang="en-US" dirty="0" smtClean="0"/>
                  <a:t> </a:t>
                </a:r>
                <a:r>
                  <a:rPr lang="en-US" altLang="zh-CN" dirty="0" smtClean="0"/>
                  <a:t>we</a:t>
                </a:r>
                <a:r>
                  <a:rPr lang="zh-CN" altLang="en-US" dirty="0" smtClean="0"/>
                  <a:t> </a:t>
                </a:r>
                <a:r>
                  <a:rPr lang="en-US" altLang="zh-CN" dirty="0" smtClean="0"/>
                  <a:t>consider</a:t>
                </a:r>
                <a:r>
                  <a:rPr lang="zh-CN" altLang="en-US" dirty="0" smtClean="0"/>
                  <a:t> </a:t>
                </a:r>
                <a:r>
                  <a:rPr lang="en-US" altLang="zh-CN" dirty="0" smtClean="0"/>
                  <a:t>the</a:t>
                </a:r>
                <a:r>
                  <a:rPr lang="zh-CN" altLang="en-US" dirty="0" smtClean="0"/>
                  <a:t> </a:t>
                </a:r>
                <a:r>
                  <a:rPr lang="en-US" altLang="zh-CN" dirty="0" smtClean="0"/>
                  <a:t>coefficients</a:t>
                </a:r>
                <a:r>
                  <a:rPr lang="zh-CN" altLang="en-US" dirty="0" smtClean="0"/>
                  <a:t> </a:t>
                </a:r>
                <a:r>
                  <a:rPr lang="en-US" altLang="zh-CN" dirty="0" smtClean="0"/>
                  <a:t>before</a:t>
                </a:r>
                <a:r>
                  <a:rPr lang="zh-CN" altLang="en-US" dirty="0" smtClean="0"/>
                  <a:t> </a:t>
                </a:r>
                <a:r>
                  <a:rPr lang="en-US" altLang="zh-CN" dirty="0" smtClean="0"/>
                  <a:t>K.</a:t>
                </a:r>
                <a:r>
                  <a:rPr lang="zh-CN" altLang="en-US" dirty="0" smtClean="0"/>
                  <a:t> </a:t>
                </a:r>
                <a:r>
                  <a:rPr lang="en-US" altLang="zh-CN" dirty="0" smtClean="0"/>
                  <a:t>We</a:t>
                </a:r>
                <a:r>
                  <a:rPr lang="zh-CN" altLang="en-US" dirty="0" smtClean="0"/>
                  <a:t> </a:t>
                </a:r>
                <a:r>
                  <a:rPr lang="en-US" altLang="zh-CN" dirty="0" smtClean="0"/>
                  <a:t>optimize</a:t>
                </a:r>
                <a:r>
                  <a:rPr lang="zh-CN" altLang="en-US" dirty="0" smtClean="0"/>
                  <a:t> </a:t>
                </a:r>
                <a:r>
                  <a:rPr lang="en-US" altLang="zh-CN" dirty="0" smtClean="0"/>
                  <a:t>log </a:t>
                </a:r>
                <a:r>
                  <a:rPr lang="en-US" altLang="zh-CN" dirty="0"/>
                  <a:t>marginal likelihood</a:t>
                </a:r>
                <a:r>
                  <a:rPr lang="zh-CN" altLang="en-US" dirty="0" smtClean="0"/>
                  <a:t>：</a:t>
                </a:r>
              </a:p>
              <a:p>
                <a:endParaRPr kumimoji="1" lang="zh-CN" altLang="en-US" dirty="0"/>
              </a:p>
              <a:p>
                <a:endParaRPr kumimoji="1" lang="zh-CN" altLang="en-US" dirty="0" smtClean="0"/>
              </a:p>
              <a:p>
                <a:r>
                  <a:rPr lang="en-US" altLang="zh-CN" dirty="0" smtClean="0"/>
                  <a:t>So</a:t>
                </a:r>
                <a:r>
                  <a:rPr lang="zh-CN" altLang="en-US" dirty="0" smtClean="0"/>
                  <a:t> </a:t>
                </a:r>
                <a:r>
                  <a:rPr lang="en-US" altLang="zh-CN" dirty="0" smtClean="0"/>
                  <a:t>we</a:t>
                </a:r>
                <a:r>
                  <a:rPr lang="zh-CN" altLang="en-US" dirty="0" smtClean="0"/>
                  <a:t> </a:t>
                </a:r>
                <a:r>
                  <a:rPr lang="en-US" altLang="zh-CN" dirty="0" smtClean="0"/>
                  <a:t>eliminate</a:t>
                </a:r>
                <a:r>
                  <a:rPr lang="zh-CN" altLang="en-US" dirty="0" smtClean="0"/>
                  <a:t> </a:t>
                </a:r>
                <a14:m>
                  <m:oMath xmlns:m="http://schemas.openxmlformats.org/officeDocument/2006/math">
                    <m:sSubSup>
                      <m:sSubSupPr>
                        <m:ctrlPr>
                          <a:rPr lang="en-US" altLang="zh-CN" i="1" dirty="0">
                            <a:latin typeface="Cambria Math" charset="0"/>
                          </a:rPr>
                        </m:ctrlPr>
                      </m:sSubSupPr>
                      <m:e>
                        <m:r>
                          <a:rPr lang="en-US" altLang="zh-CN" i="1" dirty="0">
                            <a:latin typeface="Cambria Math" charset="0"/>
                            <a:ea typeface="Cambria Math" charset="0"/>
                            <a:cs typeface="Cambria Math" charset="0"/>
                          </a:rPr>
                          <m:t>𝜎</m:t>
                        </m:r>
                      </m:e>
                      <m:sub>
                        <m:r>
                          <a:rPr lang="en-US" altLang="zh-CN" i="1" dirty="0">
                            <a:latin typeface="Cambria Math" charset="0"/>
                          </a:rPr>
                          <m:t>𝑔</m:t>
                        </m:r>
                      </m:sub>
                      <m:sup>
                        <m:r>
                          <a:rPr lang="en-US" altLang="zh-CN" i="1" dirty="0">
                            <a:latin typeface="Cambria Math" charset="0"/>
                          </a:rPr>
                          <m:t>2</m:t>
                        </m:r>
                      </m:sup>
                    </m:sSubSup>
                    <m:r>
                      <a:rPr lang="en-US" altLang="zh-CN" b="0" i="1" dirty="0" smtClean="0">
                        <a:latin typeface="Cambria Math" charset="0"/>
                      </a:rPr>
                      <m:t>𝐾</m:t>
                    </m:r>
                  </m:oMath>
                </a14:m>
                <a:r>
                  <a:rPr lang="en-US" altLang="zh-CN" dirty="0" smtClean="0"/>
                  <a:t>’s</a:t>
                </a:r>
                <a:r>
                  <a:rPr lang="zh-CN" altLang="en-US" dirty="0" smtClean="0"/>
                  <a:t> </a:t>
                </a:r>
                <a:r>
                  <a:rPr lang="en-US" altLang="zh-CN" dirty="0" smtClean="0"/>
                  <a:t>effect</a:t>
                </a:r>
                <a:r>
                  <a:rPr lang="zh-CN" altLang="en-US" dirty="0" smtClean="0"/>
                  <a:t> </a:t>
                </a:r>
                <a:r>
                  <a:rPr lang="en-US" altLang="zh-CN" dirty="0" smtClean="0"/>
                  <a:t>when</a:t>
                </a:r>
                <a:r>
                  <a:rPr lang="zh-CN" altLang="en-US" dirty="0" smtClean="0"/>
                  <a:t> </a:t>
                </a:r>
                <a:r>
                  <a:rPr lang="en-US" altLang="zh-CN" dirty="0" smtClean="0"/>
                  <a:t>considering</a:t>
                </a:r>
                <a:r>
                  <a:rPr lang="zh-CN" altLang="en-US" dirty="0" smtClean="0"/>
                  <a:t> </a:t>
                </a:r>
                <a:r>
                  <a:rPr lang="en-US" altLang="zh-CN" dirty="0" smtClean="0"/>
                  <a:t>SNPs</a:t>
                </a:r>
                <a:r>
                  <a:rPr lang="zh-CN" altLang="en-US" dirty="0" smtClean="0"/>
                  <a:t> </a:t>
                </a:r>
                <a:r>
                  <a:rPr lang="en-US" altLang="zh-CN" dirty="0" smtClean="0"/>
                  <a:t>influence</a:t>
                </a:r>
                <a:r>
                  <a:rPr lang="zh-CN" altLang="en-US" dirty="0" smtClean="0"/>
                  <a:t> </a:t>
                </a:r>
                <a:r>
                  <a:rPr lang="en-US" altLang="zh-CN" dirty="0" smtClean="0"/>
                  <a:t>on</a:t>
                </a:r>
                <a:r>
                  <a:rPr lang="zh-CN" altLang="en-US" dirty="0" smtClean="0"/>
                  <a:t> </a:t>
                </a:r>
                <a:r>
                  <a:rPr lang="en-US" altLang="zh-CN" dirty="0" smtClean="0"/>
                  <a:t>traits</a:t>
                </a:r>
                <a:r>
                  <a:rPr lang="zh-CN" altLang="en-US" dirty="0" smtClean="0"/>
                  <a:t> </a:t>
                </a:r>
                <a:r>
                  <a:rPr lang="en-US" altLang="zh-CN" dirty="0" smtClean="0"/>
                  <a:t>by</a:t>
                </a:r>
                <a:r>
                  <a:rPr lang="zh-CN" altLang="en-US" dirty="0" smtClean="0"/>
                  <a:t> </a:t>
                </a:r>
                <a:r>
                  <a:rPr lang="en-US" altLang="zh-CN" dirty="0" smtClean="0"/>
                  <a:t>adding</a:t>
                </a:r>
                <a:r>
                  <a:rPr lang="zh-CN" altLang="en-US" dirty="0" smtClean="0"/>
                  <a:t> </a:t>
                </a:r>
                <a:r>
                  <a:rPr lang="en-US" altLang="zh-CN" dirty="0" smtClean="0"/>
                  <a:t>two</a:t>
                </a:r>
                <a:r>
                  <a:rPr lang="zh-CN" altLang="en-US" dirty="0" smtClean="0"/>
                  <a:t> </a:t>
                </a:r>
                <a:r>
                  <a:rPr lang="en-US" altLang="zh-CN" dirty="0" smtClean="0"/>
                  <a:t>coefficients:</a:t>
                </a:r>
                <a14:m>
                  <m:oMath xmlns:m="http://schemas.openxmlformats.org/officeDocument/2006/math">
                    <m:sSubSup>
                      <m:sSubSupPr>
                        <m:ctrlPr>
                          <a:rPr lang="en-US" altLang="zh-CN" i="1" dirty="0">
                            <a:latin typeface="Cambria Math" charset="0"/>
                          </a:rPr>
                        </m:ctrlPr>
                      </m:sSubSupPr>
                      <m:e>
                        <m:r>
                          <a:rPr lang="en-US" altLang="zh-CN" i="1" dirty="0">
                            <a:latin typeface="Cambria Math" charset="0"/>
                            <a:ea typeface="Cambria Math" charset="0"/>
                            <a:cs typeface="Cambria Math" charset="0"/>
                          </a:rPr>
                          <m:t>𝜎</m:t>
                        </m:r>
                      </m:e>
                      <m:sub>
                        <m:r>
                          <a:rPr lang="en-US" altLang="zh-CN" i="1" dirty="0">
                            <a:latin typeface="Cambria Math" charset="0"/>
                          </a:rPr>
                          <m:t>𝑔</m:t>
                        </m:r>
                      </m:sub>
                      <m:sup>
                        <m:r>
                          <a:rPr lang="en-US" altLang="zh-CN" i="1" dirty="0">
                            <a:latin typeface="Cambria Math" charset="0"/>
                          </a:rPr>
                          <m:t>2</m:t>
                        </m:r>
                      </m:sup>
                    </m:sSubSup>
                  </m:oMath>
                </a14:m>
                <a:r>
                  <a:rPr lang="zh-CN" altLang="en-US" dirty="0" smtClean="0"/>
                  <a:t> </a:t>
                </a:r>
                <a:r>
                  <a:rPr lang="en-US" altLang="zh-CN" dirty="0" smtClean="0"/>
                  <a:t>and</a:t>
                </a:r>
                <a:r>
                  <a:rPr lang="zh-CN" altLang="en-US" dirty="0" smtClean="0"/>
                  <a:t> </a:t>
                </a:r>
                <a14:m>
                  <m:oMath xmlns:m="http://schemas.openxmlformats.org/officeDocument/2006/math">
                    <m:sSubSup>
                      <m:sSubSupPr>
                        <m:ctrlPr>
                          <a:rPr lang="en-US" altLang="zh-CN" i="1" dirty="0">
                            <a:latin typeface="Cambria Math" charset="0"/>
                          </a:rPr>
                        </m:ctrlPr>
                      </m:sSubSupPr>
                      <m:e>
                        <m:r>
                          <a:rPr lang="en-US" altLang="zh-CN" i="1" dirty="0">
                            <a:latin typeface="Cambria Math" charset="0"/>
                            <a:ea typeface="Cambria Math" charset="0"/>
                            <a:cs typeface="Cambria Math" charset="0"/>
                          </a:rPr>
                          <m:t>𝜎</m:t>
                        </m:r>
                      </m:e>
                      <m:sub>
                        <m:r>
                          <a:rPr lang="en-US" altLang="zh-CN" b="0" i="1" dirty="0" smtClean="0">
                            <a:latin typeface="Cambria Math" charset="0"/>
                            <a:ea typeface="Cambria Math" charset="0"/>
                            <a:cs typeface="Cambria Math" charset="0"/>
                          </a:rPr>
                          <m:t>𝑒</m:t>
                        </m:r>
                      </m:sub>
                      <m:sup>
                        <m:r>
                          <a:rPr lang="en-US" altLang="zh-CN" i="1" dirty="0">
                            <a:latin typeface="Cambria Math" charset="0"/>
                          </a:rPr>
                          <m:t>2</m:t>
                        </m:r>
                      </m:sup>
                    </m:sSubSup>
                  </m:oMath>
                </a14:m>
                <a:r>
                  <a:rPr lang="en-US" altLang="zh-CN" dirty="0" smtClean="0"/>
                  <a:t>.</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better</a:t>
                </a:r>
                <a:r>
                  <a:rPr lang="zh-CN" altLang="en-US" dirty="0" smtClean="0"/>
                  <a:t> </a:t>
                </a:r>
                <a:r>
                  <a:rPr lang="en-US" altLang="zh-CN" dirty="0" smtClean="0"/>
                  <a:t>than</a:t>
                </a:r>
                <a:r>
                  <a:rPr lang="zh-CN" altLang="en-US" dirty="0" smtClean="0"/>
                  <a:t> </a:t>
                </a:r>
                <a:r>
                  <a:rPr lang="en-US" altLang="zh-CN" dirty="0" smtClean="0"/>
                  <a:t>residual</a:t>
                </a:r>
                <a:r>
                  <a:rPr lang="zh-CN" altLang="en-US" dirty="0" smtClean="0"/>
                  <a:t> </a:t>
                </a:r>
                <a:r>
                  <a:rPr lang="en-US" altLang="zh-CN" dirty="0" smtClean="0"/>
                  <a:t>model.</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87079"/>
                <a:ext cx="10515600" cy="5032375"/>
              </a:xfrm>
              <a:blipFill rotWithShape="0">
                <a:blip r:embed="rId3"/>
                <a:stretch>
                  <a:fillRect l="-1043" t="-2667" r="-696"/>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2864" y="1376009"/>
            <a:ext cx="1987769" cy="899229"/>
          </a:xfrm>
          <a:prstGeom prst="rect">
            <a:avLst/>
          </a:prstGeom>
        </p:spPr>
      </p:pic>
      <p:sp>
        <p:nvSpPr>
          <p:cNvPr id="5" name="文本框 4"/>
          <p:cNvSpPr txBox="1"/>
          <p:nvPr/>
        </p:nvSpPr>
        <p:spPr>
          <a:xfrm>
            <a:off x="5817476" y="2065283"/>
            <a:ext cx="184731" cy="369332"/>
          </a:xfrm>
          <a:prstGeom prst="rect">
            <a:avLst/>
          </a:prstGeom>
          <a:noFill/>
        </p:spPr>
        <p:txBody>
          <a:bodyPr wrap="none" rtlCol="0">
            <a:spAutoFit/>
          </a:bodyPr>
          <a:lstStyle/>
          <a:p>
            <a:endParaRPr kumimoji="1"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32" y="3762717"/>
            <a:ext cx="4040154" cy="881097"/>
          </a:xfrm>
          <a:prstGeom prst="rect">
            <a:avLst/>
          </a:prstGeom>
        </p:spPr>
      </p:pic>
      <p:sp>
        <p:nvSpPr>
          <p:cNvPr id="7" name="文本框 6"/>
          <p:cNvSpPr txBox="1"/>
          <p:nvPr/>
        </p:nvSpPr>
        <p:spPr>
          <a:xfrm>
            <a:off x="8403021" y="5470634"/>
            <a:ext cx="184731" cy="369332"/>
          </a:xfrm>
          <a:prstGeom prst="rect">
            <a:avLst/>
          </a:prstGeom>
          <a:noFill/>
        </p:spPr>
        <p:txBody>
          <a:bodyPr wrap="none" rtlCol="0">
            <a:spAutoFit/>
          </a:bodyPr>
          <a:lstStyle/>
          <a:p>
            <a:endParaRPr kumimoji="1" lang="zh-CN" altLang="en-US" dirty="0"/>
          </a:p>
        </p:txBody>
      </p:sp>
      <p:sp>
        <p:nvSpPr>
          <p:cNvPr id="8" name="幻灯片编号占位符 7"/>
          <p:cNvSpPr>
            <a:spLocks noGrp="1"/>
          </p:cNvSpPr>
          <p:nvPr>
            <p:ph type="sldNum" sz="quarter" idx="12"/>
          </p:nvPr>
        </p:nvSpPr>
        <p:spPr/>
        <p:txBody>
          <a:bodyPr/>
          <a:lstStyle/>
          <a:p>
            <a:fld id="{4BE502F4-4803-3441-A539-4361BBF020EF}" type="slidenum">
              <a:rPr kumimoji="1" lang="zh-CN" altLang="en-US" smtClean="0"/>
              <a:t>12</a:t>
            </a:fld>
            <a:endParaRPr kumimoji="1" lang="zh-CN" altLang="en-US"/>
          </a:p>
        </p:txBody>
      </p:sp>
    </p:spTree>
    <p:extLst>
      <p:ext uri="{BB962C8B-B14F-4D97-AF65-F5344CB8AC3E}">
        <p14:creationId xmlns:p14="http://schemas.microsoft.com/office/powerpoint/2010/main" val="1441686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788"/>
            <a:ext cx="10515600" cy="1325563"/>
          </a:xfrm>
        </p:spPr>
        <p:txBody>
          <a:bodyPr/>
          <a:lstStyle/>
          <a:p>
            <a:r>
              <a:rPr kumimoji="1" lang="en-US" altLang="zh-CN" dirty="0" smtClean="0"/>
              <a:t>Improve</a:t>
            </a:r>
            <a:r>
              <a:rPr kumimoji="1" lang="zh-CN" altLang="en-US" dirty="0" smtClean="0"/>
              <a:t> </a:t>
            </a:r>
            <a:r>
              <a:rPr kumimoji="1" lang="en-US" altLang="zh-CN" dirty="0" err="1" smtClean="0"/>
              <a:t>FaST</a:t>
            </a:r>
            <a:r>
              <a:rPr kumimoji="1" lang="en-US" altLang="zh-CN" dirty="0" smtClean="0"/>
              <a:t>-LMM</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0002"/>
                <a:ext cx="10515600" cy="4866120"/>
              </a:xfrm>
            </p:spPr>
            <p:txBody>
              <a:bodyPr>
                <a:normAutofit/>
              </a:bodyPr>
              <a:lstStyle/>
              <a:p>
                <a:r>
                  <a:rPr kumimoji="1" lang="en-US" altLang="zh-CN" dirty="0" smtClean="0"/>
                  <a:t>FaST-LMM’s</a:t>
                </a:r>
                <a:r>
                  <a:rPr kumimoji="1" lang="zh-CN" altLang="en-US" dirty="0" smtClean="0"/>
                  <a:t> </a:t>
                </a:r>
                <a:r>
                  <a:rPr kumimoji="1" lang="en-US" altLang="zh-CN" dirty="0" smtClean="0"/>
                  <a:t>disadvantages</a:t>
                </a:r>
                <a:r>
                  <a:rPr kumimoji="1" lang="zh-CN" altLang="en-US" dirty="0" smtClean="0"/>
                  <a:t>：</a:t>
                </a:r>
              </a:p>
              <a:p>
                <a:pPr lvl="1"/>
                <a:r>
                  <a:rPr lang="en-US" altLang="zh-CN" dirty="0" smtClean="0"/>
                  <a:t>SNPs’</a:t>
                </a:r>
                <a:r>
                  <a:rPr lang="zh-CN" altLang="en-US" dirty="0" smtClean="0"/>
                  <a:t> </a:t>
                </a:r>
                <a:r>
                  <a:rPr lang="en-US" altLang="zh-CN" dirty="0" smtClean="0"/>
                  <a:t>high</a:t>
                </a:r>
                <a:r>
                  <a:rPr lang="zh-CN" altLang="en-US" dirty="0" smtClean="0"/>
                  <a:t> </a:t>
                </a:r>
                <a:r>
                  <a:rPr lang="en-US" altLang="zh-CN" dirty="0" err="1" smtClean="0"/>
                  <a:t>colinearity</a:t>
                </a:r>
                <a:r>
                  <a:rPr lang="en-US" altLang="zh-CN" dirty="0" smtClean="0"/>
                  <a:t>——big</a:t>
                </a:r>
                <a:r>
                  <a:rPr lang="zh-CN" altLang="en-US" dirty="0" smtClean="0"/>
                  <a:t> </a:t>
                </a:r>
                <a:r>
                  <a:rPr lang="en-US" altLang="zh-CN" dirty="0" smtClean="0"/>
                  <a:t>regression</a:t>
                </a:r>
                <a:r>
                  <a:rPr lang="zh-CN" altLang="en-US" dirty="0" smtClean="0"/>
                  <a:t> </a:t>
                </a:r>
                <a:r>
                  <a:rPr lang="en-US" altLang="zh-CN" dirty="0" smtClean="0"/>
                  <a:t>coefficients——bad</a:t>
                </a:r>
                <a:r>
                  <a:rPr lang="zh-CN" altLang="en-US" dirty="0" smtClean="0"/>
                  <a:t> </a:t>
                </a:r>
                <a:r>
                  <a:rPr lang="en-US" altLang="zh-CN" dirty="0" smtClean="0"/>
                  <a:t>results.</a:t>
                </a:r>
                <a:endParaRPr lang="zh-CN" altLang="en-US" dirty="0" smtClean="0"/>
              </a:p>
              <a:p>
                <a:pPr lvl="1"/>
                <a:r>
                  <a:rPr lang="en-US" altLang="zh-CN" dirty="0" smtClean="0"/>
                  <a:t>Optimizing</a:t>
                </a:r>
                <a:r>
                  <a:rPr lang="zh-CN" altLang="en-US" dirty="0" smtClean="0"/>
                  <a:t> </a:t>
                </a:r>
                <a14:m>
                  <m:oMath xmlns:m="http://schemas.openxmlformats.org/officeDocument/2006/math">
                    <m:sSup>
                      <m:sSupPr>
                        <m:ctrlPr>
                          <a:rPr lang="en-US" altLang="zh-CN" i="1" smtClean="0">
                            <a:latin typeface="Cambria Math" charset="0"/>
                          </a:rPr>
                        </m:ctrlPr>
                      </m:sSupPr>
                      <m:e>
                        <m:r>
                          <a:rPr lang="en-US" altLang="zh-CN" b="0" i="1" smtClean="0">
                            <a:latin typeface="Cambria Math" charset="0"/>
                          </a:rPr>
                          <m:t>h</m:t>
                        </m:r>
                      </m:e>
                      <m:sup>
                        <m:r>
                          <a:rPr lang="en-US" altLang="zh-CN" b="0" i="1" smtClean="0">
                            <a:latin typeface="Cambria Math" charset="0"/>
                          </a:rPr>
                          <m:t>2</m:t>
                        </m:r>
                      </m:sup>
                    </m:sSup>
                  </m:oMath>
                </a14:m>
                <a:r>
                  <a:rPr lang="en-US" altLang="zh-CN" dirty="0" smtClean="0"/>
                  <a:t> is</a:t>
                </a:r>
                <a:r>
                  <a:rPr lang="zh-CN" altLang="en-US" dirty="0" smtClean="0"/>
                  <a:t> </a:t>
                </a:r>
                <a:r>
                  <a:rPr lang="en-US" altLang="zh-CN" dirty="0" smtClean="0"/>
                  <a:t>time</a:t>
                </a:r>
                <a:r>
                  <a:rPr lang="zh-CN" altLang="en-US" dirty="0" smtClean="0"/>
                  <a:t> </a:t>
                </a:r>
                <a:r>
                  <a:rPr lang="en-US" altLang="zh-CN" dirty="0" smtClean="0"/>
                  <a:t>consuming,</a:t>
                </a:r>
                <a:r>
                  <a:rPr lang="zh-CN" altLang="en-US" dirty="0" smtClean="0"/>
                  <a:t> </a:t>
                </a:r>
                <a:r>
                  <a:rPr lang="en-US" altLang="zh-CN" dirty="0" smtClean="0"/>
                  <a:t>not</a:t>
                </a:r>
                <a:r>
                  <a:rPr lang="zh-CN" altLang="en-US" dirty="0" smtClean="0"/>
                  <a:t> </a:t>
                </a:r>
                <a:r>
                  <a:rPr lang="en-US" altLang="zh-CN" dirty="0" smtClean="0"/>
                  <a:t>suitable</a:t>
                </a:r>
                <a:r>
                  <a:rPr lang="zh-CN" altLang="en-US" dirty="0" smtClean="0"/>
                  <a:t> </a:t>
                </a:r>
                <a:r>
                  <a:rPr lang="en-US" altLang="zh-CN" dirty="0" smtClean="0"/>
                  <a:t>for</a:t>
                </a:r>
                <a:r>
                  <a:rPr lang="zh-CN" altLang="en-US" dirty="0" smtClean="0"/>
                  <a:t> </a:t>
                </a:r>
                <a:r>
                  <a:rPr lang="en-US" altLang="zh-CN" dirty="0" smtClean="0"/>
                  <a:t>quick</a:t>
                </a:r>
                <a:r>
                  <a:rPr lang="zh-CN" altLang="en-US" dirty="0" smtClean="0"/>
                  <a:t> </a:t>
                </a:r>
                <a:r>
                  <a:rPr lang="en-US" altLang="zh-CN" dirty="0" smtClean="0"/>
                  <a:t>search</a:t>
                </a:r>
                <a:endParaRPr lang="zh-CN" altLang="en-US" dirty="0" smtClean="0"/>
              </a:p>
              <a:p>
                <a:endParaRPr lang="zh-CN" altLang="en-US" dirty="0" smtClean="0"/>
              </a:p>
              <a:p>
                <a:r>
                  <a:rPr lang="en-US" altLang="zh-CN" dirty="0" smtClean="0"/>
                  <a:t>Improvement:</a:t>
                </a:r>
                <a:endParaRPr lang="zh-CN" altLang="en-US" dirty="0" smtClean="0"/>
              </a:p>
              <a:p>
                <a:r>
                  <a:rPr lang="en-US" altLang="zh-CN" dirty="0" smtClean="0"/>
                  <a:t>Decrease complexity to use more features</a:t>
                </a:r>
                <a:endParaRPr lang="zh-CN" altLang="en-US" dirty="0" smtClean="0"/>
              </a:p>
              <a:p>
                <a:r>
                  <a:rPr lang="en-US" altLang="zh-CN" dirty="0"/>
                  <a:t>A</a:t>
                </a:r>
                <a:r>
                  <a:rPr lang="en-US" altLang="zh-CN" dirty="0" smtClean="0"/>
                  <a:t>dd</a:t>
                </a:r>
                <a:r>
                  <a:rPr lang="zh-CN" altLang="en-US" dirty="0" smtClean="0"/>
                  <a:t> </a:t>
                </a:r>
                <a:r>
                  <a:rPr lang="en-US" altLang="zh-CN" dirty="0" smtClean="0"/>
                  <a:t>L2</a:t>
                </a:r>
                <a:r>
                  <a:rPr lang="zh-CN" altLang="en-US" dirty="0" smtClean="0"/>
                  <a:t> </a:t>
                </a:r>
                <a:r>
                  <a:rPr lang="en-US" altLang="zh-CN" dirty="0" smtClean="0"/>
                  <a:t>regularization</a:t>
                </a:r>
                <a:endParaRPr lang="zh-CN" altLang="en-US" dirty="0"/>
              </a:p>
              <a:p>
                <a:r>
                  <a:rPr kumimoji="1" lang="en-US" altLang="zh-CN" dirty="0" smtClean="0"/>
                  <a:t>Use</a:t>
                </a:r>
                <a:r>
                  <a:rPr kumimoji="1" lang="zh-CN" altLang="en-US" dirty="0" smtClean="0"/>
                  <a:t> </a:t>
                </a:r>
                <a:r>
                  <a:rPr kumimoji="1" lang="en-US" altLang="zh-CN" dirty="0" smtClean="0"/>
                  <a:t>Fast-CV</a:t>
                </a:r>
                <a:r>
                  <a:rPr kumimoji="1" lang="zh-CN" altLang="en-US" dirty="0" smtClean="0"/>
                  <a:t> </a:t>
                </a:r>
                <a:r>
                  <a:rPr kumimoji="1" lang="en-US" altLang="zh-CN" dirty="0" smtClean="0"/>
                  <a:t>to</a:t>
                </a:r>
                <a:r>
                  <a:rPr kumimoji="1" lang="zh-CN" altLang="en-US" dirty="0" smtClean="0"/>
                  <a:t> </a:t>
                </a:r>
                <a:r>
                  <a:rPr kumimoji="1" lang="en-US" altLang="zh-CN" dirty="0" smtClean="0"/>
                  <a:t>do feature selection (pick</a:t>
                </a:r>
                <a:r>
                  <a:rPr kumimoji="1" lang="zh-CN" altLang="en-US" dirty="0" smtClean="0"/>
                  <a:t> </a:t>
                </a:r>
                <a:r>
                  <a:rPr kumimoji="1" lang="en-US" altLang="zh-CN" dirty="0" smtClean="0"/>
                  <a:t>SNPs, optimize parameters)</a:t>
                </a:r>
              </a:p>
              <a:p>
                <a:endParaRPr kumimoji="1" lang="zh-CN" altLang="en-US" dirty="0" smtClean="0"/>
              </a:p>
              <a:p>
                <a:r>
                  <a:rPr kumimoji="1" lang="en-US" altLang="zh-CN" dirty="0" smtClean="0"/>
                  <a:t>We achieve better</a:t>
                </a:r>
                <a:r>
                  <a:rPr kumimoji="1" lang="zh-CN" altLang="en-US" dirty="0" smtClean="0"/>
                  <a:t> </a:t>
                </a:r>
                <a:r>
                  <a:rPr kumimoji="1" lang="en-US" altLang="zh-CN" dirty="0" smtClean="0"/>
                  <a:t>results and higher</a:t>
                </a:r>
                <a:r>
                  <a:rPr kumimoji="1" lang="zh-CN" altLang="en-US" dirty="0" smtClean="0"/>
                  <a:t> </a:t>
                </a:r>
                <a:r>
                  <a:rPr kumimoji="1" lang="en-US" altLang="zh-CN" dirty="0"/>
                  <a:t>efficiency </a:t>
                </a:r>
                <a:endParaRPr kumimoji="1" lang="zh-CN" altLang="en-US" dirty="0"/>
              </a:p>
              <a:p>
                <a:endParaRPr kumimoji="1" lang="zh-CN" altLang="en-US" dirty="0" smtClean="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0002"/>
                <a:ext cx="10515600" cy="4866120"/>
              </a:xfrm>
              <a:blipFill rotWithShape="0">
                <a:blip r:embed="rId3"/>
                <a:stretch>
                  <a:fillRect l="-1043" t="-2757" b="-3008"/>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4BE502F4-4803-3441-A539-4361BBF020EF}" type="slidenum">
              <a:rPr kumimoji="1" lang="zh-CN" altLang="en-US" smtClean="0"/>
              <a:t>13</a:t>
            </a:fld>
            <a:endParaRPr kumimoji="1" lang="zh-CN" altLang="en-US"/>
          </a:p>
        </p:txBody>
      </p:sp>
    </p:spTree>
    <p:extLst>
      <p:ext uri="{BB962C8B-B14F-4D97-AF65-F5344CB8AC3E}">
        <p14:creationId xmlns:p14="http://schemas.microsoft.com/office/powerpoint/2010/main" val="22247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154" y="-175932"/>
            <a:ext cx="10515600" cy="1325563"/>
          </a:xfrm>
        </p:spPr>
        <p:txBody>
          <a:bodyPr/>
          <a:lstStyle/>
          <a:p>
            <a:r>
              <a:rPr kumimoji="1" lang="en-US" altLang="zh-CN" dirty="0" smtClean="0"/>
              <a:t>Mixed-Ridge</a:t>
            </a:r>
            <a:r>
              <a:rPr kumimoji="1" lang="zh-CN" altLang="en-US" dirty="0" smtClean="0"/>
              <a:t> </a:t>
            </a:r>
            <a:r>
              <a:rPr kumimoji="1" lang="en-US" altLang="zh-CN" dirty="0" smtClean="0"/>
              <a:t>Principles</a:t>
            </a:r>
            <a:endParaRPr kumimoji="1"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3791" y="1060796"/>
            <a:ext cx="7368209" cy="2996772"/>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14</a:t>
            </a:fld>
            <a:endParaRPr kumimoji="1"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00901"/>
            <a:ext cx="4395839" cy="1566517"/>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227178" y="3964202"/>
                <a:ext cx="4765985" cy="2369880"/>
              </a:xfrm>
              <a:prstGeom prst="rect">
                <a:avLst/>
              </a:prstGeom>
              <a:noFill/>
            </p:spPr>
            <p:txBody>
              <a:bodyPr wrap="none" rtlCol="0">
                <a:spAutoFit/>
              </a:bodyPr>
              <a:lstStyle/>
              <a:p>
                <a:r>
                  <a:rPr kumimoji="1" lang="en-US" altLang="zh-CN" sz="2800" b="1" dirty="0" smtClean="0"/>
                  <a:t>Fast-LMM</a:t>
                </a:r>
              </a:p>
              <a:p>
                <a:pPr marL="285750" indent="-285750">
                  <a:buFont typeface="Arial" charset="0"/>
                  <a:buChar char="•"/>
                </a:pPr>
                <a:r>
                  <a:rPr kumimoji="1" lang="en-US" altLang="zh-CN" sz="2400" dirty="0" smtClean="0"/>
                  <a:t>By optimizing </a:t>
                </a:r>
                <a14:m>
                  <m:oMath xmlns:m="http://schemas.openxmlformats.org/officeDocument/2006/math">
                    <m:sSup>
                      <m:sSupPr>
                        <m:ctrlPr>
                          <a:rPr kumimoji="1" lang="en-US" altLang="zh-CN" sz="2400" i="1" smtClean="0">
                            <a:latin typeface="Cambria Math" charset="0"/>
                          </a:rPr>
                        </m:ctrlPr>
                      </m:sSupPr>
                      <m:e>
                        <m:r>
                          <a:rPr kumimoji="1" lang="en-US" altLang="zh-CN" sz="2400" b="0" i="1" smtClean="0">
                            <a:latin typeface="Cambria Math" charset="0"/>
                          </a:rPr>
                          <m:t>h</m:t>
                        </m:r>
                      </m:e>
                      <m:sup>
                        <m:r>
                          <a:rPr kumimoji="1" lang="en-US" altLang="zh-CN" sz="2400" b="0" i="1" smtClean="0">
                            <a:latin typeface="Cambria Math" charset="0"/>
                          </a:rPr>
                          <m:t>2</m:t>
                        </m:r>
                      </m:sup>
                    </m:sSup>
                  </m:oMath>
                </a14:m>
                <a:endParaRPr kumimoji="1" lang="en-US" altLang="zh-CN" sz="2400" dirty="0" smtClean="0"/>
              </a:p>
              <a:p>
                <a:pPr marL="285750" indent="-285750">
                  <a:buFont typeface="Arial" charset="0"/>
                  <a:buChar char="•"/>
                </a:pPr>
                <a:r>
                  <a:rPr kumimoji="1" lang="en-US" altLang="zh-CN" sz="2400" dirty="0" smtClean="0"/>
                  <a:t>High time consuming</a:t>
                </a:r>
              </a:p>
              <a:p>
                <a:pPr marL="285750" indent="-285750">
                  <a:buFont typeface="Arial" charset="0"/>
                  <a:buChar char="•"/>
                </a:pPr>
                <a:r>
                  <a:rPr kumimoji="1" lang="en-US" altLang="zh-CN" sz="2400" dirty="0" smtClean="0"/>
                  <a:t>No regularization when optimizing</a:t>
                </a:r>
              </a:p>
              <a:p>
                <a:pPr marL="285750" indent="-285750">
                  <a:buFont typeface="Arial" charset="0"/>
                  <a:buChar char="•"/>
                </a:pPr>
                <a:r>
                  <a:rPr kumimoji="1" lang="en-US" altLang="zh-CN" sz="2400" dirty="0" smtClean="0"/>
                  <a:t>Use less features as K</a:t>
                </a:r>
                <a:endParaRPr kumimoji="1" lang="zh-CN" altLang="en-US" sz="2400" dirty="0" smtClean="0"/>
              </a:p>
              <a:p>
                <a:pPr marL="285750" indent="-285750">
                  <a:buFont typeface="Arial" charset="0"/>
                  <a:buChar char="•"/>
                </a:pPr>
                <a:r>
                  <a:rPr kumimoji="1" lang="en-US" altLang="zh-CN" sz="2400" dirty="0" smtClean="0"/>
                  <a:t>Feature</a:t>
                </a:r>
                <a:r>
                  <a:rPr kumimoji="1" lang="zh-CN" altLang="en-US" sz="2400" dirty="0" smtClean="0"/>
                  <a:t> </a:t>
                </a:r>
                <a:r>
                  <a:rPr kumimoji="1" lang="en-US" altLang="zh-CN" sz="2400" dirty="0" smtClean="0"/>
                  <a:t>selection</a:t>
                </a:r>
                <a:r>
                  <a:rPr kumimoji="1" lang="zh-CN" altLang="en-US" sz="2400" dirty="0" smtClean="0"/>
                  <a:t> </a:t>
                </a:r>
                <a:r>
                  <a:rPr kumimoji="1" lang="en-US" altLang="zh-CN" sz="2400" dirty="0" smtClean="0"/>
                  <a:t>isn’t</a:t>
                </a:r>
                <a:r>
                  <a:rPr kumimoji="1" lang="zh-CN" altLang="en-US" sz="2400" dirty="0" smtClean="0"/>
                  <a:t> </a:t>
                </a:r>
                <a:r>
                  <a:rPr kumimoji="1" lang="en-US" altLang="zh-CN" sz="2400" dirty="0" smtClean="0"/>
                  <a:t>enough</a:t>
                </a:r>
              </a:p>
            </p:txBody>
          </p:sp>
        </mc:Choice>
        <mc:Fallback xmlns="">
          <p:sp>
            <p:nvSpPr>
              <p:cNvPr id="7" name="文本框 6"/>
              <p:cNvSpPr txBox="1">
                <a:spLocks noRot="1" noChangeAspect="1" noMove="1" noResize="1" noEditPoints="1" noAdjustHandles="1" noChangeArrowheads="1" noChangeShapeType="1" noTextEdit="1"/>
              </p:cNvSpPr>
              <p:nvPr/>
            </p:nvSpPr>
            <p:spPr>
              <a:xfrm>
                <a:off x="227178" y="3964202"/>
                <a:ext cx="4765985" cy="2369880"/>
              </a:xfrm>
              <a:prstGeom prst="rect">
                <a:avLst/>
              </a:prstGeom>
              <a:blipFill rotWithShape="0">
                <a:blip r:embed="rId5"/>
                <a:stretch>
                  <a:fillRect l="-2558" t="-2314" r="-1023" b="-48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207139" y="3964202"/>
                <a:ext cx="6984861" cy="3108543"/>
              </a:xfrm>
              <a:prstGeom prst="rect">
                <a:avLst/>
              </a:prstGeom>
              <a:noFill/>
            </p:spPr>
            <p:txBody>
              <a:bodyPr wrap="none" rtlCol="0">
                <a:spAutoFit/>
              </a:bodyPr>
              <a:lstStyle/>
              <a:p>
                <a:r>
                  <a:rPr kumimoji="1" lang="en-US" altLang="zh-CN" sz="2800" b="1" dirty="0" smtClean="0"/>
                  <a:t>Mixed-Ridge</a:t>
                </a:r>
              </a:p>
              <a:p>
                <a:pPr marL="285750" indent="-285750">
                  <a:buFont typeface="Arial" charset="0"/>
                  <a:buChar char="•"/>
                </a:pPr>
                <a:r>
                  <a:rPr kumimoji="1" lang="en-US" altLang="zh-CN" sz="2400" dirty="0" smtClean="0"/>
                  <a:t>By optimizing </a:t>
                </a:r>
                <a14:m>
                  <m:oMath xmlns:m="http://schemas.openxmlformats.org/officeDocument/2006/math">
                    <m:r>
                      <a:rPr kumimoji="1" lang="en-US" altLang="zh-CN" sz="2400" i="1" smtClean="0">
                        <a:latin typeface="Cambria Math" charset="0"/>
                        <a:ea typeface="Cambria Math" charset="0"/>
                        <a:cs typeface="Cambria Math" charset="0"/>
                      </a:rPr>
                      <m:t>𝛽</m:t>
                    </m:r>
                  </m:oMath>
                </a14:m>
                <a:r>
                  <a:rPr kumimoji="1" lang="en-US" altLang="zh-CN" sz="2400" dirty="0" smtClean="0"/>
                  <a:t> and </a:t>
                </a:r>
                <a14:m>
                  <m:oMath xmlns:m="http://schemas.openxmlformats.org/officeDocument/2006/math">
                    <m:r>
                      <a:rPr kumimoji="1" lang="en-US" altLang="zh-CN" sz="2400" i="1" smtClean="0">
                        <a:latin typeface="Cambria Math" charset="0"/>
                        <a:ea typeface="Cambria Math" charset="0"/>
                        <a:cs typeface="Cambria Math" charset="0"/>
                      </a:rPr>
                      <m:t>𝛾</m:t>
                    </m:r>
                  </m:oMath>
                </a14:m>
                <a:endParaRPr kumimoji="1" lang="en-US" altLang="zh-CN" sz="2400" dirty="0" smtClean="0"/>
              </a:p>
              <a:p>
                <a:pPr marL="285750" indent="-285750">
                  <a:buFont typeface="Arial" charset="0"/>
                  <a:buChar char="•"/>
                </a:pPr>
                <a:r>
                  <a:rPr kumimoji="1" lang="en-US" altLang="zh-CN" sz="2400" dirty="0" smtClean="0"/>
                  <a:t>Generate </a:t>
                </a:r>
                <a14:m>
                  <m:oMath xmlns:m="http://schemas.openxmlformats.org/officeDocument/2006/math">
                    <m:sSub>
                      <m:sSubPr>
                        <m:ctrlPr>
                          <a:rPr kumimoji="1" lang="en-US" altLang="zh-CN" sz="2400" i="1" smtClean="0">
                            <a:latin typeface="Cambria Math" charset="0"/>
                            <a:ea typeface="Cambria Math" charset="0"/>
                            <a:cs typeface="Cambria Math" charset="0"/>
                          </a:rPr>
                        </m:ctrlPr>
                      </m:sSubPr>
                      <m:e>
                        <m:r>
                          <m:rPr>
                            <m:sty m:val="p"/>
                          </m:rPr>
                          <a:rPr kumimoji="1" lang="el-GR" altLang="zh-CN" sz="2400" i="1" smtClean="0">
                            <a:latin typeface="Cambria Math" charset="0"/>
                            <a:ea typeface="Cambria Math" charset="0"/>
                            <a:cs typeface="Cambria Math" charset="0"/>
                          </a:rPr>
                          <m:t>Λ</m:t>
                        </m:r>
                      </m:e>
                      <m:sub>
                        <m:r>
                          <a:rPr kumimoji="1" lang="en-US" altLang="zh-CN" sz="2400" b="0" i="1" smtClean="0">
                            <a:latin typeface="Cambria Math" charset="0"/>
                            <a:ea typeface="Cambria Math" charset="0"/>
                            <a:cs typeface="Cambria Math" charset="0"/>
                          </a:rPr>
                          <m:t>1</m:t>
                        </m:r>
                      </m:sub>
                    </m:sSub>
                  </m:oMath>
                </a14:m>
                <a:r>
                  <a:rPr kumimoji="1" lang="en-US" altLang="zh-CN" sz="2400" dirty="0" smtClean="0"/>
                  <a:t> more quickly, so we can use more SNPs</a:t>
                </a:r>
              </a:p>
              <a:p>
                <a:pPr marL="285750" indent="-285750">
                  <a:buFont typeface="Arial" charset="0"/>
                  <a:buChar char="•"/>
                </a:pPr>
                <a:r>
                  <a:rPr kumimoji="1" lang="en-US" altLang="zh-CN" sz="2400" dirty="0" smtClean="0"/>
                  <a:t>Use L2 regularization </a:t>
                </a:r>
              </a:p>
              <a:p>
                <a:pPr marL="742950" lvl="1" indent="-285750">
                  <a:buFont typeface="Arial" charset="0"/>
                  <a:buChar char="•"/>
                </a:pPr>
                <a:r>
                  <a:rPr kumimoji="1" lang="en-US" altLang="zh-CN" sz="2400" dirty="0" smtClean="0"/>
                  <a:t>reduce </a:t>
                </a:r>
                <a:r>
                  <a:rPr kumimoji="1" lang="en-US" altLang="zh-CN" sz="2400" dirty="0" err="1" smtClean="0"/>
                  <a:t>colinearity</a:t>
                </a:r>
                <a:endParaRPr kumimoji="1" lang="en-US" altLang="zh-CN" sz="2400" dirty="0" smtClean="0"/>
              </a:p>
              <a:p>
                <a:pPr marL="742950" lvl="1" indent="-285750">
                  <a:buFont typeface="Arial" charset="0"/>
                  <a:buChar char="•"/>
                </a:pPr>
                <a:r>
                  <a:rPr kumimoji="1" lang="en-US" altLang="zh-CN" sz="2400" dirty="0" smtClean="0"/>
                  <a:t>regularize parameters to achieve good results</a:t>
                </a:r>
              </a:p>
              <a:p>
                <a:pPr marL="285750" indent="-285750">
                  <a:buFont typeface="Arial" charset="0"/>
                  <a:buChar char="•"/>
                </a:pPr>
                <a:r>
                  <a:rPr kumimoji="1" lang="en-US" altLang="zh-CN" sz="2400" dirty="0" smtClean="0"/>
                  <a:t>Use Fast-CV algorithm to select feature</a:t>
                </a:r>
                <a:endParaRPr kumimoji="1" lang="zh-CN" altLang="en-US" sz="2400" dirty="0"/>
              </a:p>
              <a:p>
                <a:endParaRPr kumimoji="1"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207139" y="3964202"/>
                <a:ext cx="6984861" cy="3108543"/>
              </a:xfrm>
              <a:prstGeom prst="rect">
                <a:avLst/>
              </a:prstGeom>
              <a:blipFill rotWithShape="0">
                <a:blip r:embed="rId6"/>
                <a:stretch>
                  <a:fillRect l="-1745" t="-1765" r="-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2063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39" y="1641114"/>
            <a:ext cx="6853152" cy="2880124"/>
          </a:xfrm>
          <a:prstGeom prst="rect">
            <a:avLst/>
          </a:prstGeom>
        </p:spPr>
      </p:pic>
      <mc:AlternateContent xmlns:mc="http://schemas.openxmlformats.org/markup-compatibility/2006" xmlns:a14="http://schemas.microsoft.com/office/drawing/2010/main">
        <mc:Choice Requires="a14">
          <p:sp>
            <p:nvSpPr>
              <p:cNvPr id="2" name="标题 1"/>
              <p:cNvSpPr>
                <a:spLocks noGrp="1"/>
              </p:cNvSpPr>
              <p:nvPr>
                <p:ph type="title"/>
              </p:nvPr>
            </p:nvSpPr>
            <p:spPr>
              <a:xfrm>
                <a:off x="838200" y="88582"/>
                <a:ext cx="10515600" cy="1325563"/>
              </a:xfrm>
            </p:spPr>
            <p:txBody>
              <a:bodyPr/>
              <a:lstStyle/>
              <a:p>
                <a:r>
                  <a:rPr kumimoji="1" lang="en-US" altLang="zh-CN" dirty="0" smtClean="0"/>
                  <a:t>Generate</a:t>
                </a:r>
                <a:r>
                  <a:rPr kumimoji="1" lang="zh-CN" altLang="en-US" dirty="0" smtClean="0"/>
                  <a:t> </a:t>
                </a:r>
                <a14:m>
                  <m:oMath xmlns:m="http://schemas.openxmlformats.org/officeDocument/2006/math">
                    <m:sSub>
                      <m:sSubPr>
                        <m:ctrlPr>
                          <a:rPr kumimoji="1" lang="en-US" altLang="zh-CN" i="1" smtClean="0">
                            <a:latin typeface="Cambria Math" charset="0"/>
                          </a:rPr>
                        </m:ctrlPr>
                      </m:sSubPr>
                      <m:e>
                        <m:r>
                          <m:rPr>
                            <m:sty m:val="p"/>
                          </m:rPr>
                          <a:rPr kumimoji="1" lang="el-GR" altLang="zh-CN" i="1" smtClean="0">
                            <a:latin typeface="Cambria Math" charset="0"/>
                            <a:ea typeface="Cambria Math" charset="0"/>
                            <a:cs typeface="Cambria Math" charset="0"/>
                          </a:rPr>
                          <m:t>Λ</m:t>
                        </m:r>
                      </m:e>
                      <m:sub>
                        <m:r>
                          <a:rPr kumimoji="1" lang="en-US" altLang="zh-CN" b="0" i="1" smtClean="0">
                            <a:latin typeface="Cambria Math" charset="0"/>
                          </a:rPr>
                          <m:t>1</m:t>
                        </m:r>
                      </m:sub>
                    </m:sSub>
                  </m:oMath>
                </a14:m>
                <a:r>
                  <a:rPr kumimoji="1" lang="zh-CN" altLang="en-US" dirty="0" smtClean="0"/>
                  <a:t> </a:t>
                </a:r>
                <a:r>
                  <a:rPr kumimoji="1" lang="en-US" altLang="zh-CN" dirty="0" smtClean="0"/>
                  <a:t>faster</a:t>
                </a:r>
                <a:r>
                  <a:rPr kumimoji="1" lang="zh-CN" altLang="en-US" dirty="0" smtClean="0"/>
                  <a:t> </a:t>
                </a:r>
                <a:r>
                  <a:rPr kumimoji="1" lang="en-US" altLang="zh-CN" dirty="0" smtClean="0"/>
                  <a:t>from</a:t>
                </a:r>
                <a:r>
                  <a:rPr kumimoji="1" lang="zh-CN" altLang="en-US" dirty="0" smtClean="0"/>
                  <a:t> </a:t>
                </a:r>
                <a:r>
                  <a:rPr kumimoji="1" lang="en-US" altLang="zh-CN" dirty="0" smtClean="0"/>
                  <a:t>U</a:t>
                </a:r>
                <a:endParaRPr kumimoji="1"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838200" y="88582"/>
                <a:ext cx="10515600" cy="1325563"/>
              </a:xfrm>
              <a:blipFill rotWithShape="0">
                <a:blip r:embed="rId4"/>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00784"/>
                <a:ext cx="10515600" cy="5255433"/>
              </a:xfrm>
            </p:spPr>
            <p:txBody>
              <a:bodyPr>
                <a:normAutofit fontScale="92500" lnSpcReduction="10000"/>
              </a:bodyPr>
              <a:lstStyle/>
              <a:p>
                <a:r>
                  <a:rPr kumimoji="1" lang="en-US" altLang="zh-CN" dirty="0" smtClean="0"/>
                  <a:t>Generate</a:t>
                </a:r>
                <a:r>
                  <a:rPr kumimoji="1" lang="zh-CN" altLang="en-US" dirty="0" smtClean="0"/>
                  <a:t> </a:t>
                </a:r>
                <a:r>
                  <a:rPr kumimoji="1" lang="en-US" altLang="zh-CN" dirty="0" smtClean="0"/>
                  <a:t>U</a:t>
                </a:r>
                <a:r>
                  <a:rPr kumimoji="1" lang="zh-CN" altLang="en-US" dirty="0" smtClean="0"/>
                  <a:t> </a:t>
                </a:r>
                <a:r>
                  <a:rPr kumimoji="1" lang="en-US" altLang="zh-CN" dirty="0" smtClean="0"/>
                  <a:t>from</a:t>
                </a:r>
                <a:r>
                  <a:rPr kumimoji="1" lang="zh-CN" altLang="en-US" dirty="0" smtClean="0"/>
                  <a:t> </a:t>
                </a:r>
                <a14:m>
                  <m:oMath xmlns:m="http://schemas.openxmlformats.org/officeDocument/2006/math">
                    <m:sSub>
                      <m:sSubPr>
                        <m:ctrlPr>
                          <a:rPr kumimoji="1" lang="en-US" altLang="zh-CN" i="1" dirty="0" smtClean="0">
                            <a:latin typeface="Cambria Math" charset="0"/>
                          </a:rPr>
                        </m:ctrlPr>
                      </m:sSubPr>
                      <m:e>
                        <m:r>
                          <m:rPr>
                            <m:sty m:val="p"/>
                          </m:rPr>
                          <a:rPr kumimoji="1" lang="en-US" altLang="zh-CN" i="1" dirty="0" smtClean="0">
                            <a:latin typeface="Cambria Math" charset="0"/>
                          </a:rPr>
                          <m:t>X</m:t>
                        </m:r>
                      </m:e>
                      <m:sub>
                        <m:r>
                          <a:rPr kumimoji="1" lang="en-US" altLang="zh-CN" b="0" i="1" dirty="0" smtClean="0">
                            <a:latin typeface="Cambria Math" charset="0"/>
                          </a:rPr>
                          <m:t>2</m:t>
                        </m:r>
                      </m:sub>
                    </m:sSub>
                  </m:oMath>
                </a14:m>
                <a:r>
                  <a:rPr kumimoji="1" lang="zh-CN" altLang="en-US" dirty="0" smtClean="0"/>
                  <a:t> </a:t>
                </a:r>
                <a:r>
                  <a:rPr kumimoji="1" lang="en-US" altLang="zh-CN" dirty="0" smtClean="0"/>
                  <a:t>is</a:t>
                </a:r>
                <a:r>
                  <a:rPr kumimoji="1" lang="zh-CN" altLang="en-US" dirty="0" smtClean="0"/>
                  <a:t> </a:t>
                </a:r>
                <a:r>
                  <a:rPr kumimoji="1" lang="en-US" altLang="zh-CN" dirty="0" smtClean="0"/>
                  <a:t>equal</a:t>
                </a:r>
                <a:r>
                  <a:rPr kumimoji="1" lang="zh-CN" altLang="en-US" dirty="0" smtClean="0"/>
                  <a:t> </a:t>
                </a:r>
                <a:r>
                  <a:rPr kumimoji="1" lang="en-US" altLang="zh-CN" dirty="0" smtClean="0"/>
                  <a:t>to</a:t>
                </a:r>
                <a:r>
                  <a:rPr kumimoji="1" lang="zh-CN" altLang="en-US" dirty="0" smtClean="0"/>
                  <a:t> </a:t>
                </a:r>
                <a:r>
                  <a:rPr kumimoji="1" lang="en-US" altLang="zh-CN" dirty="0" smtClean="0"/>
                  <a:t>generating</a:t>
                </a:r>
                <a:r>
                  <a:rPr kumimoji="1" lang="zh-CN" altLang="en-US" dirty="0" smtClean="0"/>
                  <a:t> </a:t>
                </a:r>
                <a:r>
                  <a:rPr kumimoji="1" lang="en-US" altLang="zh-CN" dirty="0" smtClean="0"/>
                  <a:t>U</a:t>
                </a:r>
                <a:r>
                  <a:rPr kumimoji="1" lang="zh-CN" altLang="en-US" dirty="0" smtClean="0"/>
                  <a:t> </a:t>
                </a:r>
                <a:r>
                  <a:rPr kumimoji="1" lang="en-US" altLang="zh-CN" dirty="0" smtClean="0"/>
                  <a:t>from </a:t>
                </a:r>
                <a14:m>
                  <m:oMath xmlns:m="http://schemas.openxmlformats.org/officeDocument/2006/math">
                    <m:sSub>
                      <m:sSubPr>
                        <m:ctrlPr>
                          <a:rPr kumimoji="1" lang="en-US" altLang="zh-CN" b="0" i="1" dirty="0" smtClean="0">
                            <a:latin typeface="Cambria Math" charset="0"/>
                          </a:rPr>
                        </m:ctrlPr>
                      </m:sSubPr>
                      <m:e>
                        <m:r>
                          <a:rPr kumimoji="1" lang="en-US" altLang="zh-CN" b="0" i="1" dirty="0" smtClean="0">
                            <a:latin typeface="Cambria Math" charset="0"/>
                          </a:rPr>
                          <m:t>𝐾</m:t>
                        </m:r>
                      </m:e>
                      <m:sub>
                        <m:r>
                          <a:rPr kumimoji="1" lang="en-US" altLang="zh-CN" b="0" i="1" dirty="0" smtClean="0">
                            <a:latin typeface="Cambria Math" charset="0"/>
                          </a:rPr>
                          <m:t>0</m:t>
                        </m:r>
                      </m:sub>
                    </m:sSub>
                    <m:r>
                      <a:rPr kumimoji="1" lang="en-US" altLang="zh-CN" b="0" i="1" dirty="0" smtClean="0">
                        <a:latin typeface="Cambria Math" charset="0"/>
                      </a:rPr>
                      <m:t> (</m:t>
                    </m:r>
                  </m:oMath>
                </a14:m>
                <a:r>
                  <a:rPr kumimoji="1" lang="en-US" altLang="zh-CN" dirty="0" err="1" smtClean="0"/>
                  <a:t>FaST</a:t>
                </a:r>
                <a:r>
                  <a:rPr kumimoji="1" lang="en-US" altLang="zh-CN" dirty="0" smtClean="0"/>
                  <a:t>-LMM)</a:t>
                </a:r>
                <a:endParaRPr kumimoji="1" lang="zh-CN" altLang="en-US" dirty="0"/>
              </a:p>
              <a:p>
                <a:endParaRPr kumimoji="1" lang="zh-CN" altLang="en-US" dirty="0" smtClean="0"/>
              </a:p>
              <a:p>
                <a:endParaRPr kumimoji="1" lang="zh-CN" altLang="en-US" dirty="0"/>
              </a:p>
              <a:p>
                <a:endParaRPr kumimoji="1" lang="zh-CN" altLang="en-US" dirty="0" smtClean="0"/>
              </a:p>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en-US" altLang="zh-CN" dirty="0" smtClean="0"/>
                  <a:t>Use </a:t>
                </a:r>
                <a14:m>
                  <m:oMath xmlns:m="http://schemas.openxmlformats.org/officeDocument/2006/math">
                    <m:sSub>
                      <m:sSubPr>
                        <m:ctrlPr>
                          <a:rPr kumimoji="1" lang="en-US" altLang="zh-CN" i="1" dirty="0">
                            <a:latin typeface="Cambria Math" charset="0"/>
                          </a:rPr>
                        </m:ctrlPr>
                      </m:sSubPr>
                      <m:e>
                        <m:r>
                          <m:rPr>
                            <m:sty m:val="p"/>
                          </m:rPr>
                          <a:rPr kumimoji="1" lang="en-US" altLang="zh-CN" i="1" dirty="0">
                            <a:latin typeface="Cambria Math" charset="0"/>
                          </a:rPr>
                          <m:t>X</m:t>
                        </m:r>
                      </m:e>
                      <m:sub>
                        <m:r>
                          <a:rPr kumimoji="1" lang="en-US" altLang="zh-CN" i="1" dirty="0">
                            <a:latin typeface="Cambria Math" charset="0"/>
                          </a:rPr>
                          <m:t>2</m:t>
                        </m:r>
                      </m:sub>
                    </m:sSub>
                  </m:oMath>
                </a14:m>
                <a:r>
                  <a:rPr kumimoji="1" lang="en-US" altLang="zh-CN" dirty="0" smtClean="0"/>
                  <a:t> to generate U and then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en-US" altLang="zh-CN" dirty="0" smtClean="0"/>
                  <a:t> has lower time complexity.</a:t>
                </a:r>
                <a:endParaRPr kumimoji="1" lang="en-US" altLang="zh-CN" dirty="0"/>
              </a:p>
              <a:p>
                <a:r>
                  <a:rPr kumimoji="1" lang="en-US" altLang="zh-CN" dirty="0" smtClean="0"/>
                  <a:t>                                                                         n = 100,000; m =6210</a:t>
                </a:r>
              </a:p>
              <a:p>
                <a:r>
                  <a:rPr kumimoji="1" lang="en-US" altLang="zh-CN" dirty="0" smtClean="0"/>
                  <a:t>The equation generating </a:t>
                </a:r>
                <a14:m>
                  <m:oMath xmlns:m="http://schemas.openxmlformats.org/officeDocument/2006/math">
                    <m:r>
                      <a:rPr kumimoji="1" lang="en-US" altLang="zh-CN">
                        <a:latin typeface="Cambria Math" charset="0"/>
                      </a:rPr>
                      <m:t> </m:t>
                    </m:r>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smtClean="0"/>
                  <a:t>：</a:t>
                </a:r>
              </a:p>
              <a:p>
                <a:endParaRPr kumimoji="1" lang="zh-CN" altLang="en-US" dirty="0" smtClean="0"/>
              </a:p>
              <a:p>
                <a:endParaRPr kumimoji="1" lang="zh-CN" altLang="en-US"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00784"/>
                <a:ext cx="10515600" cy="5255433"/>
              </a:xfrm>
              <a:blipFill rotWithShape="0">
                <a:blip r:embed="rId5"/>
                <a:stretch>
                  <a:fillRect l="-928" t="-2320"/>
                </a:stretch>
              </a:blipFill>
            </p:spPr>
            <p:txBody>
              <a:bodyPr/>
              <a:lstStyle/>
              <a:p>
                <a:r>
                  <a:rPr lang="zh-CN" altLang="en-US">
                    <a:noFill/>
                  </a:rPr>
                  <a:t> </a:t>
                </a:r>
              </a:p>
            </p:txBody>
          </p:sp>
        </mc:Fallback>
      </mc:AlternateContent>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535" y="6189436"/>
            <a:ext cx="1871980" cy="66856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774" y="5190237"/>
            <a:ext cx="5369575" cy="443203"/>
          </a:xfrm>
          <a:prstGeom prst="rect">
            <a:avLst/>
          </a:prstGeom>
        </p:spPr>
      </p:pic>
      <p:sp>
        <p:nvSpPr>
          <p:cNvPr id="7" name="幻灯片编号占位符 6"/>
          <p:cNvSpPr>
            <a:spLocks noGrp="1"/>
          </p:cNvSpPr>
          <p:nvPr>
            <p:ph type="sldNum" sz="quarter" idx="12"/>
          </p:nvPr>
        </p:nvSpPr>
        <p:spPr/>
        <p:txBody>
          <a:bodyPr/>
          <a:lstStyle/>
          <a:p>
            <a:fld id="{4BE502F4-4803-3441-A539-4361BBF020EF}" type="slidenum">
              <a:rPr kumimoji="1" lang="zh-CN" altLang="en-US" smtClean="0"/>
              <a:t>15</a:t>
            </a:fld>
            <a:endParaRPr kumimoji="1" lang="zh-CN" altLang="en-US"/>
          </a:p>
        </p:txBody>
      </p:sp>
    </p:spTree>
    <p:extLst>
      <p:ext uri="{BB962C8B-B14F-4D97-AF65-F5344CB8AC3E}">
        <p14:creationId xmlns:p14="http://schemas.microsoft.com/office/powerpoint/2010/main" val="2086997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554"/>
            <a:ext cx="10515600" cy="1325563"/>
          </a:xfrm>
        </p:spPr>
        <p:txBody>
          <a:bodyPr/>
          <a:lstStyle/>
          <a:p>
            <a:r>
              <a:rPr kumimoji="1" lang="en-US" altLang="zh-CN" dirty="0"/>
              <a:t>Mixed-Ridge</a:t>
            </a:r>
            <a:r>
              <a:rPr kumimoji="1" lang="zh-CN" altLang="en-US" dirty="0"/>
              <a:t> </a:t>
            </a:r>
            <a:r>
              <a:rPr kumimoji="1" lang="en-US" altLang="zh-CN" dirty="0"/>
              <a:t>Principles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53368" y="1100917"/>
                <a:ext cx="11059091" cy="5255433"/>
              </a:xfrm>
            </p:spPr>
            <p:txBody>
              <a:bodyPr>
                <a:normAutofit/>
              </a:bodyPr>
              <a:lstStyle/>
              <a:p>
                <a:r>
                  <a:rPr kumimoji="1" lang="en-US" altLang="zh-CN" dirty="0"/>
                  <a:t>Generate</a:t>
                </a:r>
                <a:r>
                  <a:rPr kumimoji="1" lang="zh-CN" altLang="en-US" dirty="0"/>
                  <a:t>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a:t> </a:t>
                </a:r>
                <a:r>
                  <a:rPr kumimoji="1" lang="en-US" altLang="zh-CN" dirty="0"/>
                  <a:t>faster</a:t>
                </a:r>
                <a:r>
                  <a:rPr kumimoji="1" lang="zh-CN" altLang="en-US" dirty="0"/>
                  <a:t> </a:t>
                </a:r>
                <a:r>
                  <a:rPr kumimoji="1" lang="en-US" altLang="zh-CN" dirty="0"/>
                  <a:t>from</a:t>
                </a:r>
                <a:r>
                  <a:rPr kumimoji="1" lang="zh-CN" altLang="en-US" dirty="0"/>
                  <a:t> </a:t>
                </a:r>
                <a:r>
                  <a:rPr kumimoji="1" lang="en-US" altLang="zh-CN" dirty="0"/>
                  <a:t>U</a:t>
                </a:r>
                <a:endParaRPr kumimoji="1" lang="zh-CN" altLang="en-US" dirty="0" smtClean="0"/>
              </a:p>
              <a:p>
                <a:pPr lvl="1"/>
                <a:r>
                  <a:rPr kumimoji="1" lang="en-US" altLang="zh-CN" dirty="0" smtClean="0"/>
                  <a:t>Generate</a:t>
                </a:r>
                <a:r>
                  <a:rPr kumimoji="1" lang="zh-CN" altLang="en-US" dirty="0" smtClean="0"/>
                  <a:t> </a:t>
                </a:r>
                <a:r>
                  <a:rPr kumimoji="1" lang="en-US" altLang="zh-CN" dirty="0" smtClean="0"/>
                  <a:t>U</a:t>
                </a:r>
                <a:r>
                  <a:rPr kumimoji="1" lang="zh-CN" altLang="en-US" dirty="0" smtClean="0"/>
                  <a:t> </a:t>
                </a:r>
                <a:r>
                  <a:rPr kumimoji="1" lang="en-US" altLang="zh-CN" dirty="0" smtClean="0"/>
                  <a:t>from</a:t>
                </a:r>
                <a:r>
                  <a:rPr kumimoji="1" lang="zh-CN" altLang="en-US" dirty="0" smtClean="0"/>
                  <a:t> </a:t>
                </a:r>
                <a14:m>
                  <m:oMath xmlns:m="http://schemas.openxmlformats.org/officeDocument/2006/math">
                    <m:sSub>
                      <m:sSubPr>
                        <m:ctrlPr>
                          <a:rPr kumimoji="1" lang="en-US" altLang="zh-CN" i="1" dirty="0" smtClean="0">
                            <a:latin typeface="Cambria Math" charset="0"/>
                          </a:rPr>
                        </m:ctrlPr>
                      </m:sSubPr>
                      <m:e>
                        <m:r>
                          <m:rPr>
                            <m:sty m:val="p"/>
                          </m:rPr>
                          <a:rPr kumimoji="1" lang="en-US" altLang="zh-CN" i="1" dirty="0" smtClean="0">
                            <a:latin typeface="Cambria Math" charset="0"/>
                          </a:rPr>
                          <m:t>X</m:t>
                        </m:r>
                      </m:e>
                      <m:sub>
                        <m:r>
                          <a:rPr kumimoji="1" lang="en-US" altLang="zh-CN" b="0" i="1" dirty="0" smtClean="0">
                            <a:latin typeface="Cambria Math" charset="0"/>
                          </a:rPr>
                          <m:t>2</m:t>
                        </m:r>
                      </m:sub>
                    </m:sSub>
                  </m:oMath>
                </a14:m>
                <a:r>
                  <a:rPr kumimoji="1" lang="zh-CN" altLang="en-US" dirty="0" smtClean="0"/>
                  <a:t> </a:t>
                </a:r>
                <a:r>
                  <a:rPr kumimoji="1" lang="en-US" altLang="zh-CN" dirty="0" smtClean="0"/>
                  <a:t>is</a:t>
                </a:r>
                <a:r>
                  <a:rPr kumimoji="1" lang="zh-CN" altLang="en-US" dirty="0" smtClean="0"/>
                  <a:t> </a:t>
                </a:r>
                <a:r>
                  <a:rPr kumimoji="1" lang="en-US" altLang="zh-CN" dirty="0" smtClean="0"/>
                  <a:t>equal</a:t>
                </a:r>
                <a:r>
                  <a:rPr kumimoji="1" lang="zh-CN" altLang="en-US" dirty="0" smtClean="0"/>
                  <a:t> </a:t>
                </a:r>
                <a:r>
                  <a:rPr kumimoji="1" lang="en-US" altLang="zh-CN" dirty="0" smtClean="0"/>
                  <a:t>to</a:t>
                </a:r>
                <a:r>
                  <a:rPr kumimoji="1" lang="zh-CN" altLang="en-US" dirty="0" smtClean="0"/>
                  <a:t> </a:t>
                </a:r>
                <a:r>
                  <a:rPr kumimoji="1" lang="en-US" altLang="zh-CN" dirty="0" smtClean="0"/>
                  <a:t>generating</a:t>
                </a:r>
                <a:r>
                  <a:rPr kumimoji="1" lang="zh-CN" altLang="en-US" dirty="0" smtClean="0"/>
                  <a:t> </a:t>
                </a:r>
                <a:r>
                  <a:rPr kumimoji="1" lang="en-US" altLang="zh-CN" dirty="0" smtClean="0"/>
                  <a:t>U</a:t>
                </a:r>
                <a:r>
                  <a:rPr kumimoji="1" lang="zh-CN" altLang="en-US" dirty="0" smtClean="0"/>
                  <a:t> </a:t>
                </a:r>
                <a:r>
                  <a:rPr kumimoji="1" lang="en-US" altLang="zh-CN" dirty="0" smtClean="0"/>
                  <a:t>from </a:t>
                </a:r>
                <a14:m>
                  <m:oMath xmlns:m="http://schemas.openxmlformats.org/officeDocument/2006/math">
                    <m:sSub>
                      <m:sSubPr>
                        <m:ctrlPr>
                          <a:rPr kumimoji="1" lang="en-US" altLang="zh-CN" b="0" i="1" dirty="0" smtClean="0">
                            <a:latin typeface="Cambria Math" charset="0"/>
                          </a:rPr>
                        </m:ctrlPr>
                      </m:sSubPr>
                      <m:e>
                        <m:r>
                          <a:rPr kumimoji="1" lang="en-US" altLang="zh-CN" b="0" i="1" dirty="0" smtClean="0">
                            <a:latin typeface="Cambria Math" charset="0"/>
                          </a:rPr>
                          <m:t>𝐾</m:t>
                        </m:r>
                      </m:e>
                      <m:sub>
                        <m:r>
                          <a:rPr kumimoji="1" lang="en-US" altLang="zh-CN" b="0" i="1" dirty="0" smtClean="0">
                            <a:latin typeface="Cambria Math" charset="0"/>
                          </a:rPr>
                          <m:t>0</m:t>
                        </m:r>
                      </m:sub>
                    </m:sSub>
                    <m:r>
                      <a:rPr kumimoji="1" lang="en-US" altLang="zh-CN" b="0" i="1" dirty="0" smtClean="0">
                        <a:latin typeface="Cambria Math" charset="0"/>
                      </a:rPr>
                      <m:t> (</m:t>
                    </m:r>
                  </m:oMath>
                </a14:m>
                <a:r>
                  <a:rPr kumimoji="1" lang="en-US" altLang="zh-CN" dirty="0" err="1" smtClean="0"/>
                  <a:t>FaST</a:t>
                </a:r>
                <a:r>
                  <a:rPr kumimoji="1" lang="en-US" altLang="zh-CN" dirty="0" smtClean="0"/>
                  <a:t>-LMM)</a:t>
                </a:r>
                <a:endParaRPr kumimoji="1" lang="zh-CN" altLang="en-US" dirty="0"/>
              </a:p>
              <a:p>
                <a:pPr lvl="1"/>
                <a:r>
                  <a:rPr kumimoji="1" lang="en-US" altLang="zh-CN" dirty="0" smtClean="0"/>
                  <a:t>Use</a:t>
                </a:r>
                <a:r>
                  <a:rPr kumimoji="1" lang="zh-CN" altLang="en-US" dirty="0" smtClean="0"/>
                  <a:t> </a:t>
                </a:r>
                <a:r>
                  <a:rPr kumimoji="1" lang="en-US" altLang="zh-CN" dirty="0" smtClean="0"/>
                  <a:t>SVD,</a:t>
                </a:r>
                <a:r>
                  <a:rPr kumimoji="1" lang="zh-CN" altLang="en-US" dirty="0" smtClean="0"/>
                  <a:t> </a:t>
                </a:r>
                <a:r>
                  <a:rPr kumimoji="1" lang="en-US" altLang="zh-CN" dirty="0" smtClean="0"/>
                  <a:t>set</a:t>
                </a:r>
                <a:r>
                  <a:rPr kumimoji="1" lang="zh-CN" altLang="en-US" dirty="0" smtClean="0"/>
                  <a:t> </a:t>
                </a:r>
                <a:r>
                  <a:rPr kumimoji="1" lang="en-US" altLang="zh-CN" dirty="0" smtClean="0"/>
                  <a:t>threshold.</a:t>
                </a:r>
                <a:r>
                  <a:rPr kumimoji="1" lang="zh-CN" altLang="en-US" dirty="0" smtClean="0"/>
                  <a:t> </a:t>
                </a:r>
                <a:r>
                  <a:rPr kumimoji="1" lang="en-US" altLang="zh-CN" dirty="0" smtClean="0"/>
                  <a:t>Convert</a:t>
                </a:r>
                <a:r>
                  <a:rPr kumimoji="1" lang="zh-CN" altLang="en-US" dirty="0" smtClean="0"/>
                  <a:t> </a:t>
                </a:r>
                <a:r>
                  <a:rPr kumimoji="1" lang="en-US" altLang="zh-CN" dirty="0" smtClean="0"/>
                  <a:t>100,000</a:t>
                </a:r>
                <a:r>
                  <a:rPr kumimoji="1" lang="zh-CN" altLang="en-US" dirty="0" smtClean="0"/>
                  <a:t> </a:t>
                </a:r>
                <a:r>
                  <a:rPr kumimoji="1" lang="en-US" altLang="zh-CN" dirty="0" smtClean="0"/>
                  <a:t>features</a:t>
                </a:r>
                <a:r>
                  <a:rPr kumimoji="1" lang="zh-CN" altLang="en-US" dirty="0" smtClean="0"/>
                  <a:t> </a:t>
                </a:r>
                <a:r>
                  <a:rPr kumimoji="1" lang="en-US" altLang="zh-CN" dirty="0" smtClean="0"/>
                  <a:t>to</a:t>
                </a:r>
                <a:r>
                  <a:rPr kumimoji="1" lang="zh-CN" altLang="en-US" dirty="0" smtClean="0"/>
                  <a:t> </a:t>
                </a:r>
                <a:r>
                  <a:rPr kumimoji="1" lang="en-US" altLang="zh-CN" dirty="0" smtClean="0"/>
                  <a:t>~270</a:t>
                </a:r>
                <a:endParaRPr kumimoji="1" lang="zh-CN" altLang="en-US" dirty="0" smtClean="0"/>
              </a:p>
              <a:p>
                <a:pPr lvl="1"/>
                <a:r>
                  <a:rPr kumimoji="1" lang="en-US" altLang="zh-CN" dirty="0" smtClean="0"/>
                  <a:t>We</a:t>
                </a:r>
                <a:r>
                  <a:rPr kumimoji="1" lang="zh-CN" altLang="en-US" dirty="0" smtClean="0"/>
                  <a:t> </a:t>
                </a:r>
                <a:r>
                  <a:rPr kumimoji="1" lang="en-US" altLang="zh-CN" dirty="0" smtClean="0"/>
                  <a:t>find</a:t>
                </a:r>
                <a:r>
                  <a:rPr kumimoji="1" lang="zh-CN" altLang="en-US" dirty="0" smtClean="0"/>
                  <a:t> </a:t>
                </a:r>
                <a:r>
                  <a:rPr kumimoji="1" lang="en-US" altLang="zh-CN" dirty="0" smtClean="0"/>
                  <a:t>and</a:t>
                </a:r>
                <a:r>
                  <a:rPr kumimoji="1" lang="zh-CN" altLang="en-US" dirty="0" smtClean="0"/>
                  <a:t> </a:t>
                </a:r>
                <a:r>
                  <a:rPr kumimoji="1" lang="en-US" altLang="zh-CN" dirty="0" smtClean="0"/>
                  <a:t>prove</a:t>
                </a:r>
                <a:r>
                  <a:rPr kumimoji="1" lang="zh-CN" altLang="en-US" dirty="0" smtClean="0"/>
                  <a:t> </a:t>
                </a:r>
                <a:r>
                  <a:rPr kumimoji="1" lang="en-US" altLang="zh-CN" dirty="0" smtClean="0"/>
                  <a:t>a</a:t>
                </a:r>
                <a:r>
                  <a:rPr kumimoji="1" lang="zh-CN" altLang="en-US" dirty="0" smtClean="0"/>
                  <a:t> </a:t>
                </a:r>
                <a:r>
                  <a:rPr kumimoji="1" lang="en-US" altLang="zh-CN" dirty="0" smtClean="0"/>
                  <a:t>better</a:t>
                </a:r>
                <a:r>
                  <a:rPr kumimoji="1" lang="zh-CN" altLang="en-US" dirty="0" smtClean="0"/>
                  <a:t> </a:t>
                </a:r>
                <a:r>
                  <a:rPr kumimoji="1" lang="en-US" altLang="zh-CN" dirty="0" smtClean="0"/>
                  <a:t>method</a:t>
                </a:r>
                <a:r>
                  <a:rPr kumimoji="1" lang="zh-CN" altLang="en-US" dirty="0" smtClean="0"/>
                  <a:t> </a:t>
                </a:r>
                <a:r>
                  <a:rPr kumimoji="1" lang="en-US" altLang="zh-CN" dirty="0" smtClean="0"/>
                  <a:t>to</a:t>
                </a:r>
                <a:r>
                  <a:rPr kumimoji="1" lang="zh-CN" altLang="en-US" dirty="0" smtClean="0"/>
                  <a:t> </a:t>
                </a:r>
                <a:r>
                  <a:rPr kumimoji="1" lang="en-US" altLang="zh-CN" dirty="0" smtClean="0"/>
                  <a:t>generate</a:t>
                </a:r>
                <a:r>
                  <a:rPr kumimoji="1" lang="zh-CN" altLang="en-US" dirty="0" smtClean="0"/>
                  <a:t>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smtClean="0"/>
                  <a:t> </a:t>
                </a:r>
                <a:r>
                  <a:rPr kumimoji="1" lang="en-US" altLang="zh-CN" dirty="0" smtClean="0"/>
                  <a:t>quickly.(</a:t>
                </a:r>
                <a:r>
                  <a:rPr kumimoji="1" lang="en-US" altLang="zh-CN" b="1" dirty="0" smtClean="0"/>
                  <a:t>Supplementary </a:t>
                </a:r>
                <a:r>
                  <a:rPr kumimoji="1" lang="en-US" altLang="zh-CN" dirty="0" smtClean="0"/>
                  <a:t>)</a:t>
                </a:r>
                <a:endParaRPr kumimoji="1" lang="zh-CN" altLang="en-US" dirty="0" smtClean="0"/>
              </a:p>
              <a:p>
                <a:endParaRPr kumimoji="1" lang="zh-CN" altLang="en-US" dirty="0" smtClean="0"/>
              </a:p>
              <a:p>
                <a:r>
                  <a:rPr kumimoji="1" lang="en-US" altLang="zh-CN" dirty="0" smtClean="0"/>
                  <a:t>Prove Mixed-Ridge</a:t>
                </a:r>
                <a:r>
                  <a:rPr kumimoji="1" lang="zh-CN" altLang="en-US" dirty="0"/>
                  <a:t> </a:t>
                </a:r>
                <a:r>
                  <a:rPr kumimoji="1" lang="en-US" altLang="zh-CN" dirty="0" smtClean="0"/>
                  <a:t>has</a:t>
                </a:r>
                <a:r>
                  <a:rPr kumimoji="1" lang="zh-CN" altLang="en-US" dirty="0" smtClean="0"/>
                  <a:t> </a:t>
                </a:r>
                <a:r>
                  <a:rPr kumimoji="1" lang="en-US" altLang="zh-CN" dirty="0" smtClean="0"/>
                  <a:t>equivalent effect</a:t>
                </a:r>
                <a:r>
                  <a:rPr kumimoji="1" lang="zh-CN" altLang="en-US" dirty="0" smtClean="0"/>
                  <a:t> </a:t>
                </a:r>
                <a:r>
                  <a:rPr kumimoji="1" lang="en-US" altLang="zh-CN" dirty="0" smtClean="0"/>
                  <a:t>with </a:t>
                </a:r>
                <a:r>
                  <a:rPr kumimoji="1" lang="en-US" altLang="zh-CN" dirty="0" err="1" smtClean="0"/>
                  <a:t>FaST</a:t>
                </a:r>
                <a:r>
                  <a:rPr kumimoji="1" lang="en-US" altLang="zh-CN" dirty="0" smtClean="0"/>
                  <a:t>-LMM(</a:t>
                </a:r>
                <a:r>
                  <a:rPr kumimoji="1" lang="en-US" altLang="zh-CN" b="1" dirty="0" smtClean="0"/>
                  <a:t>Supplementary</a:t>
                </a:r>
                <a:r>
                  <a:rPr kumimoji="1" lang="en-US" altLang="zh-CN" dirty="0" smtClean="0"/>
                  <a:t>)</a:t>
                </a:r>
                <a:endParaRPr kumimoji="1" lang="zh-CN" altLang="en-US" dirty="0"/>
              </a:p>
              <a:p>
                <a:pPr lvl="1"/>
                <a:r>
                  <a:rPr kumimoji="1" lang="en-US" altLang="zh-CN" dirty="0"/>
                  <a:t>Models have same assumption</a:t>
                </a:r>
                <a:r>
                  <a:rPr kumimoji="1" lang="zh-CN" altLang="en-US" dirty="0"/>
                  <a:t>：</a:t>
                </a:r>
              </a:p>
              <a:p>
                <a:pPr lvl="2"/>
                <a:r>
                  <a:rPr kumimoji="1" lang="en-US" altLang="zh-CN" dirty="0"/>
                  <a:t>Distributed as Gaussian, determined by mean and variance</a:t>
                </a:r>
                <a:endParaRPr kumimoji="1" lang="zh-CN" altLang="en-US" dirty="0"/>
              </a:p>
              <a:p>
                <a:pPr lvl="2"/>
                <a:r>
                  <a:rPr kumimoji="1" lang="en-US" altLang="zh-CN" dirty="0"/>
                  <a:t>Prediction only relies on MEAN</a:t>
                </a:r>
                <a:endParaRPr kumimoji="1" lang="zh-CN" altLang="en-US" dirty="0"/>
              </a:p>
              <a:p>
                <a:pPr lvl="1"/>
                <a:r>
                  <a:rPr kumimoji="1" lang="en-US" altLang="zh-CN" dirty="0"/>
                  <a:t>The means in two models has equivalence in form</a:t>
                </a:r>
                <a:endParaRPr kumimoji="1" lang="zh-CN" altLang="en-US" dirty="0"/>
              </a:p>
              <a:p>
                <a:endParaRPr kumimoji="1" lang="zh-CN" altLang="en-US" dirty="0" smtClean="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zh-CN" altLang="en-US"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53368" y="1100917"/>
                <a:ext cx="11059091" cy="5255433"/>
              </a:xfrm>
              <a:blipFill rotWithShape="0">
                <a:blip r:embed="rId3"/>
                <a:stretch>
                  <a:fillRect l="-992" t="-1972" r="-110"/>
                </a:stretch>
              </a:blipFill>
            </p:spPr>
            <p:txBody>
              <a:bodyPr/>
              <a:lstStyle/>
              <a:p>
                <a:r>
                  <a:rPr lang="zh-CN" altLang="en-US">
                    <a:noFill/>
                  </a:rPr>
                  <a:t> </a:t>
                </a:r>
              </a:p>
            </p:txBody>
          </p:sp>
        </mc:Fallback>
      </mc:AlternateContent>
      <p:sp>
        <p:nvSpPr>
          <p:cNvPr id="7" name="幻灯片编号占位符 6"/>
          <p:cNvSpPr>
            <a:spLocks noGrp="1"/>
          </p:cNvSpPr>
          <p:nvPr>
            <p:ph type="sldNum" sz="quarter" idx="12"/>
          </p:nvPr>
        </p:nvSpPr>
        <p:spPr/>
        <p:txBody>
          <a:bodyPr/>
          <a:lstStyle/>
          <a:p>
            <a:fld id="{4BE502F4-4803-3441-A539-4361BBF020EF}" type="slidenum">
              <a:rPr kumimoji="1" lang="zh-CN" altLang="en-US" smtClean="0"/>
              <a:t>16</a:t>
            </a:fld>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68" y="5349266"/>
            <a:ext cx="7025710" cy="1372209"/>
          </a:xfrm>
          <a:prstGeom prst="rect">
            <a:avLst/>
          </a:prstGeom>
        </p:spPr>
      </p:pic>
    </p:spTree>
    <p:extLst>
      <p:ext uri="{BB962C8B-B14F-4D97-AF65-F5344CB8AC3E}">
        <p14:creationId xmlns:p14="http://schemas.microsoft.com/office/powerpoint/2010/main" val="1488065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Mixed-Ridge</a:t>
            </a:r>
            <a:r>
              <a:rPr kumimoji="1" lang="zh-CN" altLang="en-US" dirty="0" smtClean="0"/>
              <a:t> </a:t>
            </a:r>
            <a:r>
              <a:rPr kumimoji="1" lang="en-US" altLang="zh-CN" dirty="0" smtClean="0"/>
              <a:t>model</a:t>
            </a:r>
            <a:endParaRPr kumimoji="1" lang="zh-CN" altLang="en-US" dirty="0"/>
          </a:p>
        </p:txBody>
      </p:sp>
      <p:sp>
        <p:nvSpPr>
          <p:cNvPr id="3" name="内容占位符 2"/>
          <p:cNvSpPr>
            <a:spLocks noGrp="1"/>
          </p:cNvSpPr>
          <p:nvPr>
            <p:ph idx="1"/>
          </p:nvPr>
        </p:nvSpPr>
        <p:spPr>
          <a:xfrm>
            <a:off x="838200" y="1216025"/>
            <a:ext cx="10515600" cy="1831975"/>
          </a:xfrm>
        </p:spPr>
        <p:txBody>
          <a:bodyPr>
            <a:normAutofit/>
          </a:bodyPr>
          <a:lstStyle/>
          <a:p>
            <a:r>
              <a:rPr kumimoji="1" lang="en-US" altLang="zh-CN" dirty="0" smtClean="0"/>
              <a:t>Better</a:t>
            </a:r>
            <a:r>
              <a:rPr kumimoji="1" lang="zh-CN" altLang="en-US" dirty="0" smtClean="0"/>
              <a:t> </a:t>
            </a:r>
            <a:r>
              <a:rPr kumimoji="1" lang="en-US" altLang="zh-CN" dirty="0" smtClean="0"/>
              <a:t>results,</a:t>
            </a:r>
            <a:r>
              <a:rPr kumimoji="1" lang="zh-CN" altLang="en-US" dirty="0" smtClean="0"/>
              <a:t> </a:t>
            </a:r>
            <a:r>
              <a:rPr kumimoji="1" lang="en-US" altLang="zh-CN" dirty="0" smtClean="0"/>
              <a:t>Higher</a:t>
            </a:r>
            <a:r>
              <a:rPr kumimoji="1" lang="zh-CN" altLang="en-US" dirty="0" smtClean="0"/>
              <a:t> </a:t>
            </a:r>
            <a:r>
              <a:rPr kumimoji="1" lang="en-US" altLang="zh-CN" dirty="0" smtClean="0"/>
              <a:t>efficiency </a:t>
            </a:r>
            <a:endParaRPr kumimoji="1" lang="zh-CN" altLang="en-US" dirty="0" smtClean="0"/>
          </a:p>
          <a:p>
            <a:r>
              <a:rPr lang="en-US" altLang="zh-CN" dirty="0"/>
              <a:t>t</a:t>
            </a:r>
            <a:r>
              <a:rPr lang="fr-FR" altLang="zh-CN" dirty="0" smtClean="0"/>
              <a:t>rait1</a:t>
            </a:r>
            <a:r>
              <a:rPr lang="zh-CN" altLang="fr-FR" dirty="0"/>
              <a:t>、</a:t>
            </a:r>
            <a:r>
              <a:rPr lang="fr-FR" altLang="zh-CN" dirty="0"/>
              <a:t>trait2</a:t>
            </a:r>
            <a:r>
              <a:rPr lang="zh-CN" altLang="fr-FR" dirty="0"/>
              <a:t>、</a:t>
            </a:r>
            <a:r>
              <a:rPr lang="fr-FR" altLang="zh-CN" dirty="0" smtClean="0"/>
              <a:t>trait3</a:t>
            </a:r>
            <a:r>
              <a:rPr lang="en-US" altLang="zh-CN" dirty="0" smtClean="0"/>
              <a:t>’s</a:t>
            </a:r>
            <a:r>
              <a:rPr lang="fr-FR" altLang="zh-CN" dirty="0" smtClean="0"/>
              <a:t> </a:t>
            </a:r>
            <a:r>
              <a:rPr lang="en-US" altLang="zh-CN" dirty="0" smtClean="0"/>
              <a:t>PCC:</a:t>
            </a:r>
            <a:r>
              <a:rPr lang="zh-CN" altLang="en-US" dirty="0" smtClean="0"/>
              <a:t> </a:t>
            </a:r>
            <a:r>
              <a:rPr lang="fr-FR" altLang="zh-CN" dirty="0" smtClean="0"/>
              <a:t>0.8303</a:t>
            </a:r>
            <a:r>
              <a:rPr lang="zh-CN" altLang="fr-FR" dirty="0"/>
              <a:t>、</a:t>
            </a:r>
            <a:r>
              <a:rPr lang="fr-FR" altLang="zh-CN" dirty="0"/>
              <a:t>0.8855 </a:t>
            </a:r>
            <a:r>
              <a:rPr lang="zh-CN" altLang="en-US" dirty="0"/>
              <a:t>、</a:t>
            </a:r>
            <a:r>
              <a:rPr lang="fr-FR" altLang="zh-CN" dirty="0" smtClean="0"/>
              <a:t>0.6556</a:t>
            </a:r>
            <a:endParaRPr lang="zh-CN" altLang="fr-FR" dirty="0"/>
          </a:p>
        </p:txBody>
      </p:sp>
      <p:pic>
        <p:nvPicPr>
          <p:cNvPr id="4" name="图片 3"/>
          <p:cNvPicPr>
            <a:picLocks noChangeAspect="1"/>
          </p:cNvPicPr>
          <p:nvPr/>
        </p:nvPicPr>
        <p:blipFill>
          <a:blip r:embed="rId3"/>
          <a:stretch>
            <a:fillRect/>
          </a:stretch>
        </p:blipFill>
        <p:spPr>
          <a:xfrm>
            <a:off x="838200" y="2499974"/>
            <a:ext cx="5038925" cy="1880116"/>
          </a:xfrm>
          <a:prstGeom prst="rect">
            <a:avLst/>
          </a:prstGeom>
        </p:spPr>
      </p:pic>
      <p:pic>
        <p:nvPicPr>
          <p:cNvPr id="5" name="图片 4"/>
          <p:cNvPicPr>
            <a:picLocks noChangeAspect="1"/>
          </p:cNvPicPr>
          <p:nvPr/>
        </p:nvPicPr>
        <p:blipFill>
          <a:blip r:embed="rId4"/>
          <a:stretch>
            <a:fillRect/>
          </a:stretch>
        </p:blipFill>
        <p:spPr>
          <a:xfrm>
            <a:off x="6428509" y="2542374"/>
            <a:ext cx="4925291" cy="1837716"/>
          </a:xfrm>
          <a:prstGeom prst="rect">
            <a:avLst/>
          </a:prstGeom>
        </p:spPr>
      </p:pic>
      <p:pic>
        <p:nvPicPr>
          <p:cNvPr id="6" name="图片 5"/>
          <p:cNvPicPr>
            <a:picLocks noChangeAspect="1"/>
          </p:cNvPicPr>
          <p:nvPr/>
        </p:nvPicPr>
        <p:blipFill>
          <a:blip r:embed="rId5"/>
          <a:stretch>
            <a:fillRect/>
          </a:stretch>
        </p:blipFill>
        <p:spPr>
          <a:xfrm>
            <a:off x="838200" y="4760861"/>
            <a:ext cx="5038925" cy="1880115"/>
          </a:xfrm>
          <a:prstGeom prst="rect">
            <a:avLst/>
          </a:prstGeom>
        </p:spPr>
      </p:pic>
      <p:sp>
        <p:nvSpPr>
          <p:cNvPr id="7" name="幻灯片编号占位符 6"/>
          <p:cNvSpPr>
            <a:spLocks noGrp="1"/>
          </p:cNvSpPr>
          <p:nvPr>
            <p:ph type="sldNum" sz="quarter" idx="12"/>
          </p:nvPr>
        </p:nvSpPr>
        <p:spPr/>
        <p:txBody>
          <a:bodyPr/>
          <a:lstStyle/>
          <a:p>
            <a:fld id="{4BE502F4-4803-3441-A539-4361BBF020EF}" type="slidenum">
              <a:rPr kumimoji="1" lang="zh-CN" altLang="en-US" smtClean="0"/>
              <a:t>17</a:t>
            </a:fld>
            <a:endParaRPr kumimoji="1" lang="zh-CN" altLang="en-US"/>
          </a:p>
        </p:txBody>
      </p:sp>
    </p:spTree>
    <p:extLst>
      <p:ext uri="{BB962C8B-B14F-4D97-AF65-F5344CB8AC3E}">
        <p14:creationId xmlns:p14="http://schemas.microsoft.com/office/powerpoint/2010/main" val="223184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39" y="1641114"/>
            <a:ext cx="6853152" cy="2880124"/>
          </a:xfrm>
          <a:prstGeom prst="rect">
            <a:avLst/>
          </a:prstGeom>
        </p:spPr>
      </p:pic>
      <mc:AlternateContent xmlns:mc="http://schemas.openxmlformats.org/markup-compatibility/2006" xmlns:a14="http://schemas.microsoft.com/office/drawing/2010/main">
        <mc:Choice Requires="a14">
          <p:sp>
            <p:nvSpPr>
              <p:cNvPr id="2" name="标题 1"/>
              <p:cNvSpPr>
                <a:spLocks noGrp="1"/>
              </p:cNvSpPr>
              <p:nvPr>
                <p:ph type="title"/>
              </p:nvPr>
            </p:nvSpPr>
            <p:spPr>
              <a:xfrm>
                <a:off x="838200" y="88582"/>
                <a:ext cx="10515600" cy="1325563"/>
              </a:xfrm>
            </p:spPr>
            <p:txBody>
              <a:bodyPr/>
              <a:lstStyle/>
              <a:p>
                <a:r>
                  <a:rPr kumimoji="1" lang="en-US" altLang="zh-CN" dirty="0" smtClean="0"/>
                  <a:t>Generate</a:t>
                </a:r>
                <a:r>
                  <a:rPr kumimoji="1" lang="zh-CN" altLang="en-US" dirty="0" smtClean="0"/>
                  <a:t> </a:t>
                </a:r>
                <a14:m>
                  <m:oMath xmlns:m="http://schemas.openxmlformats.org/officeDocument/2006/math">
                    <m:sSub>
                      <m:sSubPr>
                        <m:ctrlPr>
                          <a:rPr kumimoji="1" lang="en-US" altLang="zh-CN" i="1" smtClean="0">
                            <a:latin typeface="Cambria Math" charset="0"/>
                          </a:rPr>
                        </m:ctrlPr>
                      </m:sSubPr>
                      <m:e>
                        <m:r>
                          <m:rPr>
                            <m:sty m:val="p"/>
                          </m:rPr>
                          <a:rPr kumimoji="1" lang="el-GR" altLang="zh-CN" i="1" smtClean="0">
                            <a:latin typeface="Cambria Math" charset="0"/>
                            <a:ea typeface="Cambria Math" charset="0"/>
                            <a:cs typeface="Cambria Math" charset="0"/>
                          </a:rPr>
                          <m:t>Λ</m:t>
                        </m:r>
                      </m:e>
                      <m:sub>
                        <m:r>
                          <a:rPr kumimoji="1" lang="en-US" altLang="zh-CN" b="0" i="1" smtClean="0">
                            <a:latin typeface="Cambria Math" charset="0"/>
                          </a:rPr>
                          <m:t>1</m:t>
                        </m:r>
                      </m:sub>
                    </m:sSub>
                  </m:oMath>
                </a14:m>
                <a:r>
                  <a:rPr kumimoji="1" lang="zh-CN" altLang="en-US" dirty="0" smtClean="0"/>
                  <a:t> </a:t>
                </a:r>
                <a:r>
                  <a:rPr kumimoji="1" lang="en-US" altLang="zh-CN" dirty="0" smtClean="0"/>
                  <a:t>faster</a:t>
                </a:r>
                <a:r>
                  <a:rPr kumimoji="1" lang="zh-CN" altLang="en-US" dirty="0" smtClean="0"/>
                  <a:t> </a:t>
                </a:r>
                <a:r>
                  <a:rPr kumimoji="1" lang="en-US" altLang="zh-CN" dirty="0" smtClean="0"/>
                  <a:t>from</a:t>
                </a:r>
                <a:r>
                  <a:rPr kumimoji="1" lang="zh-CN" altLang="en-US" dirty="0" smtClean="0"/>
                  <a:t> </a:t>
                </a:r>
                <a:r>
                  <a:rPr kumimoji="1" lang="en-US" altLang="zh-CN" dirty="0" smtClean="0"/>
                  <a:t>U</a:t>
                </a:r>
                <a:endParaRPr kumimoji="1"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838200" y="88582"/>
                <a:ext cx="10515600" cy="1325563"/>
              </a:xfrm>
              <a:blipFill rotWithShape="0">
                <a:blip r:embed="rId4"/>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00784"/>
                <a:ext cx="10515600" cy="5255433"/>
              </a:xfrm>
            </p:spPr>
            <p:txBody>
              <a:bodyPr>
                <a:normAutofit fontScale="92500" lnSpcReduction="10000"/>
              </a:bodyPr>
              <a:lstStyle/>
              <a:p>
                <a:r>
                  <a:rPr kumimoji="1" lang="en-US" altLang="zh-CN" dirty="0" smtClean="0"/>
                  <a:t>Generate</a:t>
                </a:r>
                <a:r>
                  <a:rPr kumimoji="1" lang="zh-CN" altLang="en-US" dirty="0" smtClean="0"/>
                  <a:t> </a:t>
                </a:r>
                <a:r>
                  <a:rPr kumimoji="1" lang="en-US" altLang="zh-CN" dirty="0" smtClean="0"/>
                  <a:t>U</a:t>
                </a:r>
                <a:r>
                  <a:rPr kumimoji="1" lang="zh-CN" altLang="en-US" dirty="0" smtClean="0"/>
                  <a:t> </a:t>
                </a:r>
                <a:r>
                  <a:rPr kumimoji="1" lang="en-US" altLang="zh-CN" dirty="0" smtClean="0"/>
                  <a:t>from</a:t>
                </a:r>
                <a:r>
                  <a:rPr kumimoji="1" lang="zh-CN" altLang="en-US" dirty="0" smtClean="0"/>
                  <a:t> </a:t>
                </a:r>
                <a14:m>
                  <m:oMath xmlns:m="http://schemas.openxmlformats.org/officeDocument/2006/math">
                    <m:sSub>
                      <m:sSubPr>
                        <m:ctrlPr>
                          <a:rPr kumimoji="1" lang="en-US" altLang="zh-CN" i="1" dirty="0" smtClean="0">
                            <a:latin typeface="Cambria Math" charset="0"/>
                          </a:rPr>
                        </m:ctrlPr>
                      </m:sSubPr>
                      <m:e>
                        <m:r>
                          <m:rPr>
                            <m:sty m:val="p"/>
                          </m:rPr>
                          <a:rPr kumimoji="1" lang="en-US" altLang="zh-CN" i="1" dirty="0" smtClean="0">
                            <a:latin typeface="Cambria Math" charset="0"/>
                          </a:rPr>
                          <m:t>X</m:t>
                        </m:r>
                      </m:e>
                      <m:sub>
                        <m:r>
                          <a:rPr kumimoji="1" lang="en-US" altLang="zh-CN" b="0" i="1" dirty="0" smtClean="0">
                            <a:latin typeface="Cambria Math" charset="0"/>
                          </a:rPr>
                          <m:t>2</m:t>
                        </m:r>
                      </m:sub>
                    </m:sSub>
                  </m:oMath>
                </a14:m>
                <a:r>
                  <a:rPr kumimoji="1" lang="zh-CN" altLang="en-US" dirty="0" smtClean="0"/>
                  <a:t> </a:t>
                </a:r>
                <a:r>
                  <a:rPr kumimoji="1" lang="en-US" altLang="zh-CN" dirty="0" smtClean="0"/>
                  <a:t>is</a:t>
                </a:r>
                <a:r>
                  <a:rPr kumimoji="1" lang="zh-CN" altLang="en-US" dirty="0" smtClean="0"/>
                  <a:t> </a:t>
                </a:r>
                <a:r>
                  <a:rPr kumimoji="1" lang="en-US" altLang="zh-CN" dirty="0" smtClean="0"/>
                  <a:t>equal</a:t>
                </a:r>
                <a:r>
                  <a:rPr kumimoji="1" lang="zh-CN" altLang="en-US" dirty="0" smtClean="0"/>
                  <a:t> </a:t>
                </a:r>
                <a:r>
                  <a:rPr kumimoji="1" lang="en-US" altLang="zh-CN" dirty="0" smtClean="0"/>
                  <a:t>to</a:t>
                </a:r>
                <a:r>
                  <a:rPr kumimoji="1" lang="zh-CN" altLang="en-US" dirty="0" smtClean="0"/>
                  <a:t> </a:t>
                </a:r>
                <a:r>
                  <a:rPr kumimoji="1" lang="en-US" altLang="zh-CN" dirty="0" smtClean="0"/>
                  <a:t>generating</a:t>
                </a:r>
                <a:r>
                  <a:rPr kumimoji="1" lang="zh-CN" altLang="en-US" dirty="0" smtClean="0"/>
                  <a:t> </a:t>
                </a:r>
                <a:r>
                  <a:rPr kumimoji="1" lang="en-US" altLang="zh-CN" dirty="0" smtClean="0"/>
                  <a:t>U</a:t>
                </a:r>
                <a:r>
                  <a:rPr kumimoji="1" lang="zh-CN" altLang="en-US" dirty="0" smtClean="0"/>
                  <a:t> </a:t>
                </a:r>
                <a:r>
                  <a:rPr kumimoji="1" lang="en-US" altLang="zh-CN" dirty="0" smtClean="0"/>
                  <a:t>from </a:t>
                </a:r>
                <a14:m>
                  <m:oMath xmlns:m="http://schemas.openxmlformats.org/officeDocument/2006/math">
                    <m:sSub>
                      <m:sSubPr>
                        <m:ctrlPr>
                          <a:rPr kumimoji="1" lang="en-US" altLang="zh-CN" b="0" i="1" dirty="0" smtClean="0">
                            <a:latin typeface="Cambria Math" charset="0"/>
                          </a:rPr>
                        </m:ctrlPr>
                      </m:sSubPr>
                      <m:e>
                        <m:r>
                          <a:rPr kumimoji="1" lang="en-US" altLang="zh-CN" b="0" i="1" dirty="0" smtClean="0">
                            <a:latin typeface="Cambria Math" charset="0"/>
                          </a:rPr>
                          <m:t>𝐾</m:t>
                        </m:r>
                      </m:e>
                      <m:sub>
                        <m:r>
                          <a:rPr kumimoji="1" lang="en-US" altLang="zh-CN" b="0" i="1" dirty="0" smtClean="0">
                            <a:latin typeface="Cambria Math" charset="0"/>
                          </a:rPr>
                          <m:t>0</m:t>
                        </m:r>
                      </m:sub>
                    </m:sSub>
                    <m:r>
                      <a:rPr kumimoji="1" lang="en-US" altLang="zh-CN" b="0" i="1" dirty="0" smtClean="0">
                        <a:latin typeface="Cambria Math" charset="0"/>
                      </a:rPr>
                      <m:t> (</m:t>
                    </m:r>
                  </m:oMath>
                </a14:m>
                <a:r>
                  <a:rPr kumimoji="1" lang="en-US" altLang="zh-CN" dirty="0" err="1" smtClean="0"/>
                  <a:t>FaST</a:t>
                </a:r>
                <a:r>
                  <a:rPr kumimoji="1" lang="en-US" altLang="zh-CN" dirty="0" smtClean="0"/>
                  <a:t>-LMM)</a:t>
                </a:r>
                <a:endParaRPr kumimoji="1" lang="zh-CN" altLang="en-US" dirty="0"/>
              </a:p>
              <a:p>
                <a:endParaRPr kumimoji="1" lang="zh-CN" altLang="en-US" dirty="0" smtClean="0"/>
              </a:p>
              <a:p>
                <a:endParaRPr kumimoji="1" lang="zh-CN" altLang="en-US" dirty="0"/>
              </a:p>
              <a:p>
                <a:endParaRPr kumimoji="1" lang="zh-CN" altLang="en-US" dirty="0" smtClean="0"/>
              </a:p>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en-US" altLang="zh-CN" dirty="0" smtClean="0"/>
                  <a:t>Use </a:t>
                </a:r>
                <a14:m>
                  <m:oMath xmlns:m="http://schemas.openxmlformats.org/officeDocument/2006/math">
                    <m:sSub>
                      <m:sSubPr>
                        <m:ctrlPr>
                          <a:rPr kumimoji="1" lang="en-US" altLang="zh-CN" i="1" dirty="0">
                            <a:latin typeface="Cambria Math" charset="0"/>
                          </a:rPr>
                        </m:ctrlPr>
                      </m:sSubPr>
                      <m:e>
                        <m:r>
                          <m:rPr>
                            <m:sty m:val="p"/>
                          </m:rPr>
                          <a:rPr kumimoji="1" lang="en-US" altLang="zh-CN" i="1" dirty="0">
                            <a:latin typeface="Cambria Math" charset="0"/>
                          </a:rPr>
                          <m:t>X</m:t>
                        </m:r>
                      </m:e>
                      <m:sub>
                        <m:r>
                          <a:rPr kumimoji="1" lang="en-US" altLang="zh-CN" i="1" dirty="0">
                            <a:latin typeface="Cambria Math" charset="0"/>
                          </a:rPr>
                          <m:t>2</m:t>
                        </m:r>
                      </m:sub>
                    </m:sSub>
                  </m:oMath>
                </a14:m>
                <a:r>
                  <a:rPr kumimoji="1" lang="en-US" altLang="zh-CN" dirty="0" smtClean="0"/>
                  <a:t> to generate U and then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en-US" altLang="zh-CN" dirty="0" smtClean="0"/>
                  <a:t> has lower time complexity.</a:t>
                </a:r>
                <a:endParaRPr kumimoji="1" lang="en-US" altLang="zh-CN" dirty="0"/>
              </a:p>
              <a:p>
                <a:r>
                  <a:rPr kumimoji="1" lang="en-US" altLang="zh-CN" dirty="0" smtClean="0"/>
                  <a:t>                                                                         n = 100,000; m =6210</a:t>
                </a:r>
              </a:p>
              <a:p>
                <a:r>
                  <a:rPr kumimoji="1" lang="en-US" altLang="zh-CN" dirty="0" smtClean="0"/>
                  <a:t>The equation generating </a:t>
                </a:r>
                <a14:m>
                  <m:oMath xmlns:m="http://schemas.openxmlformats.org/officeDocument/2006/math">
                    <m:r>
                      <a:rPr kumimoji="1" lang="en-US" altLang="zh-CN">
                        <a:latin typeface="Cambria Math" charset="0"/>
                      </a:rPr>
                      <m:t> </m:t>
                    </m:r>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smtClean="0"/>
                  <a:t>：</a:t>
                </a:r>
              </a:p>
              <a:p>
                <a:endParaRPr kumimoji="1" lang="zh-CN" altLang="en-US" dirty="0" smtClean="0"/>
              </a:p>
              <a:p>
                <a:endParaRPr kumimoji="1" lang="zh-CN" altLang="en-US"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00784"/>
                <a:ext cx="10515600" cy="5255433"/>
              </a:xfrm>
              <a:blipFill rotWithShape="0">
                <a:blip r:embed="rId5"/>
                <a:stretch>
                  <a:fillRect l="-928" t="-2320"/>
                </a:stretch>
              </a:blipFill>
            </p:spPr>
            <p:txBody>
              <a:bodyPr/>
              <a:lstStyle/>
              <a:p>
                <a:r>
                  <a:rPr lang="zh-CN" altLang="en-US">
                    <a:noFill/>
                  </a:rPr>
                  <a:t> </a:t>
                </a:r>
              </a:p>
            </p:txBody>
          </p:sp>
        </mc:Fallback>
      </mc:AlternateContent>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535" y="6189436"/>
            <a:ext cx="1871980" cy="66856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774" y="5190237"/>
            <a:ext cx="5369575" cy="443203"/>
          </a:xfrm>
          <a:prstGeom prst="rect">
            <a:avLst/>
          </a:prstGeom>
        </p:spPr>
      </p:pic>
      <p:sp>
        <p:nvSpPr>
          <p:cNvPr id="7" name="幻灯片编号占位符 6"/>
          <p:cNvSpPr>
            <a:spLocks noGrp="1"/>
          </p:cNvSpPr>
          <p:nvPr>
            <p:ph type="sldNum" sz="quarter" idx="12"/>
          </p:nvPr>
        </p:nvSpPr>
        <p:spPr/>
        <p:txBody>
          <a:bodyPr/>
          <a:lstStyle/>
          <a:p>
            <a:fld id="{4BE502F4-4803-3441-A539-4361BBF020EF}" type="slidenum">
              <a:rPr kumimoji="1" lang="zh-CN" altLang="en-US" smtClean="0"/>
              <a:t>18</a:t>
            </a:fld>
            <a:endParaRPr kumimoji="1" lang="zh-CN" altLang="en-US"/>
          </a:p>
        </p:txBody>
      </p:sp>
    </p:spTree>
    <p:extLst>
      <p:ext uri="{BB962C8B-B14F-4D97-AF65-F5344CB8AC3E}">
        <p14:creationId xmlns:p14="http://schemas.microsoft.com/office/powerpoint/2010/main" val="899657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520" y="-170498"/>
            <a:ext cx="10515600" cy="1325563"/>
          </a:xfrm>
        </p:spPr>
        <p:txBody>
          <a:bodyPr/>
          <a:lstStyle/>
          <a:p>
            <a:r>
              <a:rPr kumimoji="1" lang="en-US" altLang="zh-CN" dirty="0" smtClean="0"/>
              <a:t>Mixed-Ridge</a:t>
            </a:r>
            <a:r>
              <a:rPr kumimoji="1" lang="zh-CN" altLang="en-US" dirty="0" smtClean="0"/>
              <a:t> </a:t>
            </a:r>
            <a:r>
              <a:rPr kumimoji="1" lang="en-US" altLang="zh-CN" dirty="0" smtClean="0"/>
              <a:t>with</a:t>
            </a:r>
            <a:r>
              <a:rPr kumimoji="1" lang="zh-CN" altLang="en-US" dirty="0" smtClean="0"/>
              <a:t> </a:t>
            </a:r>
            <a:r>
              <a:rPr kumimoji="1" lang="en-US" altLang="zh-CN" dirty="0" err="1" smtClean="0"/>
              <a:t>FaST</a:t>
            </a:r>
            <a:r>
              <a:rPr kumimoji="1" lang="en-US" altLang="zh-CN" dirty="0"/>
              <a:t>-</a:t>
            </a:r>
            <a:r>
              <a:rPr kumimoji="1" lang="en-US" altLang="zh-CN" dirty="0" smtClean="0"/>
              <a:t>CV</a:t>
            </a:r>
            <a:endParaRPr kumimoji="1" lang="zh-CN" altLang="en-US" dirty="0"/>
          </a:p>
        </p:txBody>
      </p:sp>
      <p:sp>
        <p:nvSpPr>
          <p:cNvPr id="3" name="内容占位符 2"/>
          <p:cNvSpPr>
            <a:spLocks noGrp="1"/>
          </p:cNvSpPr>
          <p:nvPr>
            <p:ph idx="1"/>
          </p:nvPr>
        </p:nvSpPr>
        <p:spPr>
          <a:xfrm>
            <a:off x="731520" y="1155065"/>
            <a:ext cx="11168206" cy="4351338"/>
          </a:xfrm>
        </p:spPr>
        <p:txBody>
          <a:bodyPr/>
          <a:lstStyle/>
          <a:p>
            <a:r>
              <a:rPr kumimoji="1" lang="en-US" altLang="zh-CN" dirty="0" smtClean="0"/>
              <a:t>Do very large-scale  parameter search. </a:t>
            </a:r>
          </a:p>
          <a:p>
            <a:r>
              <a:rPr kumimoji="1" lang="en-US" altLang="zh-CN" dirty="0" smtClean="0"/>
              <a:t>Search parameters and SNPs in high efficiency.(increase</a:t>
            </a:r>
            <a:r>
              <a:rPr kumimoji="1" lang="zh-CN" altLang="en-US" dirty="0" smtClean="0"/>
              <a:t> </a:t>
            </a:r>
            <a:r>
              <a:rPr kumimoji="1" lang="en-US" altLang="zh-CN" dirty="0" smtClean="0"/>
              <a:t>dozens</a:t>
            </a:r>
            <a:r>
              <a:rPr kumimoji="1" lang="zh-CN" altLang="en-US" dirty="0" smtClean="0"/>
              <a:t> </a:t>
            </a:r>
            <a:r>
              <a:rPr kumimoji="1" lang="en-US" altLang="zh-CN" dirty="0" smtClean="0"/>
              <a:t>of</a:t>
            </a:r>
            <a:r>
              <a:rPr kumimoji="1" lang="zh-CN" altLang="en-US" dirty="0" smtClean="0"/>
              <a:t> </a:t>
            </a:r>
            <a:r>
              <a:rPr kumimoji="1" lang="en-US" altLang="zh-CN" dirty="0" smtClean="0"/>
              <a:t>time)</a:t>
            </a:r>
            <a:endParaRPr kumimoji="1" lang="zh-CN" altLang="en-US"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1" y="2196869"/>
            <a:ext cx="5693097" cy="1798934"/>
          </a:xfrm>
          <a:prstGeom prst="rect">
            <a:avLst/>
          </a:prstGeom>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19</a:t>
            </a:fld>
            <a:endParaRPr kumimoji="1" lang="zh-CN" altLang="en-US"/>
          </a:p>
        </p:txBody>
      </p:sp>
      <p:pic>
        <p:nvPicPr>
          <p:cNvPr id="7"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787" y="2196869"/>
            <a:ext cx="6262589" cy="4159481"/>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43451" y="4383018"/>
                <a:ext cx="5493686" cy="2246769"/>
              </a:xfrm>
              <a:prstGeom prst="rect">
                <a:avLst/>
              </a:prstGeom>
            </p:spPr>
            <p:txBody>
              <a:bodyPr wrap="square">
                <a:spAutoFit/>
              </a:bodyPr>
              <a:lstStyle/>
              <a:p>
                <a:pPr marL="285750" indent="-285750">
                  <a:buFont typeface="Arial" charset="0"/>
                  <a:buChar char="•"/>
                </a:pPr>
                <a:r>
                  <a:rPr kumimoji="1" lang="en-US" altLang="zh-CN" sz="2000" dirty="0"/>
                  <a:t>Random pick SNPs as </a:t>
                </a:r>
                <a14:m>
                  <m:oMath xmlns:m="http://schemas.openxmlformats.org/officeDocument/2006/math">
                    <m:sSub>
                      <m:sSubPr>
                        <m:ctrlPr>
                          <a:rPr kumimoji="1" lang="en-US" altLang="zh-CN" sz="2000" i="1" dirty="0">
                            <a:latin typeface="Cambria Math" charset="0"/>
                          </a:rPr>
                        </m:ctrlPr>
                      </m:sSubPr>
                      <m:e>
                        <m:r>
                          <m:rPr>
                            <m:sty m:val="p"/>
                          </m:rPr>
                          <a:rPr kumimoji="1" lang="en-US" altLang="zh-CN" sz="2000" i="1" dirty="0">
                            <a:latin typeface="Cambria Math" charset="0"/>
                          </a:rPr>
                          <m:t>X</m:t>
                        </m:r>
                      </m:e>
                      <m:sub>
                        <m:r>
                          <a:rPr kumimoji="1" lang="en-US" altLang="zh-CN" sz="2000" i="1" dirty="0">
                            <a:latin typeface="Cambria Math" charset="0"/>
                          </a:rPr>
                          <m:t>1</m:t>
                        </m:r>
                      </m:sub>
                    </m:sSub>
                  </m:oMath>
                </a14:m>
                <a:endParaRPr kumimoji="1" lang="en-US" altLang="zh-CN" sz="2000" dirty="0"/>
              </a:p>
              <a:p>
                <a:pPr marL="285750" indent="-285750">
                  <a:buFont typeface="Arial" charset="0"/>
                  <a:buChar char="•"/>
                </a:pPr>
                <a:r>
                  <a:rPr kumimoji="1" lang="en-US" altLang="zh-CN" sz="2000" dirty="0"/>
                  <a:t>Mixed-Ridge model, optimized by grid</a:t>
                </a:r>
                <a:r>
                  <a:rPr kumimoji="1" lang="zh-CN" altLang="en-US" sz="2000" dirty="0"/>
                  <a:t> </a:t>
                </a:r>
                <a:r>
                  <a:rPr kumimoji="1" lang="en-US" altLang="zh-CN" sz="2000" dirty="0"/>
                  <a:t>search or gradient</a:t>
                </a:r>
                <a:r>
                  <a:rPr kumimoji="1" lang="zh-CN" altLang="en-US" sz="2000" dirty="0"/>
                  <a:t> </a:t>
                </a:r>
                <a:r>
                  <a:rPr kumimoji="1" lang="en-US" altLang="zh-CN" sz="2000" dirty="0" smtClean="0"/>
                  <a:t>descent</a:t>
                </a:r>
                <a:endParaRPr kumimoji="1" lang="en-US" altLang="zh-CN" sz="2000" dirty="0"/>
              </a:p>
              <a:p>
                <a:pPr marL="285750" indent="-285750">
                  <a:buFont typeface="Arial" charset="0"/>
                  <a:buChar char="•"/>
                </a:pPr>
                <a:r>
                  <a:rPr kumimoji="1" lang="en-US" altLang="zh-CN" sz="2000" dirty="0"/>
                  <a:t>Do cross sampling on validation set by sampling by male (to better predict s1f area</a:t>
                </a:r>
                <a:r>
                  <a:rPr kumimoji="1" lang="en-US" altLang="zh-CN" sz="2000" dirty="0" smtClean="0"/>
                  <a:t>)</a:t>
                </a:r>
                <a:endParaRPr kumimoji="1" lang="en-US" altLang="zh-CN" sz="2000" dirty="0"/>
              </a:p>
              <a:p>
                <a:pPr marL="285750" indent="-285750">
                  <a:buFont typeface="Arial" charset="0"/>
                  <a:buChar char="•"/>
                </a:pPr>
                <a:r>
                  <a:rPr kumimoji="1" lang="en-US" altLang="zh-CN" sz="2000" dirty="0" smtClean="0"/>
                  <a:t>Repeat </a:t>
                </a:r>
                <a:r>
                  <a:rPr kumimoji="1" lang="en-US" altLang="zh-CN" sz="2000" dirty="0"/>
                  <a:t>25-fold cross </a:t>
                </a:r>
                <a:r>
                  <a:rPr kumimoji="1" lang="en-US" altLang="zh-CN" sz="2000" dirty="0" smtClean="0"/>
                  <a:t>sampling</a:t>
                </a:r>
                <a:r>
                  <a:rPr kumimoji="1" lang="zh-CN" altLang="en-US" sz="2000" dirty="0" smtClean="0"/>
                  <a:t> </a:t>
                </a:r>
                <a:r>
                  <a:rPr kumimoji="1" lang="en-US" altLang="zh-CN" sz="2000" dirty="0" smtClean="0"/>
                  <a:t>200 </a:t>
                </a:r>
                <a:r>
                  <a:rPr kumimoji="1" lang="en-US" altLang="zh-CN" sz="2000" dirty="0"/>
                  <a:t>times to select SNPs</a:t>
                </a:r>
                <a:endParaRPr kumimoji="1"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43451" y="4383018"/>
                <a:ext cx="5493686" cy="2246769"/>
              </a:xfrm>
              <a:prstGeom prst="rect">
                <a:avLst/>
              </a:prstGeom>
              <a:blipFill rotWithShape="0">
                <a:blip r:embed="rId5"/>
                <a:stretch>
                  <a:fillRect l="-999" t="-1626" r="-333" b="-37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8818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764"/>
            <a:ext cx="10515600" cy="1325563"/>
          </a:xfrm>
        </p:spPr>
        <p:txBody>
          <a:bodyPr/>
          <a:lstStyle/>
          <a:p>
            <a:r>
              <a:rPr kumimoji="1" lang="en-US" altLang="zh-CN" dirty="0" smtClean="0"/>
              <a:t>SNPs and phenotypes</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0" y="4593289"/>
            <a:ext cx="7289800" cy="15240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67778"/>
            <a:ext cx="7391400" cy="1511300"/>
          </a:xfrm>
          <a:prstGeom prst="rect">
            <a:avLst/>
          </a:prstGeom>
        </p:spPr>
      </p:pic>
      <p:sp>
        <p:nvSpPr>
          <p:cNvPr id="6" name="文本框 5"/>
          <p:cNvSpPr txBox="1"/>
          <p:nvPr/>
        </p:nvSpPr>
        <p:spPr>
          <a:xfrm>
            <a:off x="889000" y="1619976"/>
            <a:ext cx="2467535" cy="461665"/>
          </a:xfrm>
          <a:prstGeom prst="rect">
            <a:avLst/>
          </a:prstGeom>
          <a:noFill/>
        </p:spPr>
        <p:txBody>
          <a:bodyPr wrap="none" rtlCol="0">
            <a:spAutoFit/>
          </a:bodyPr>
          <a:lstStyle/>
          <a:p>
            <a:r>
              <a:rPr kumimoji="1" lang="en-US" altLang="zh-CN" sz="2400" dirty="0" smtClean="0"/>
              <a:t>~ 1.9 million SNPs </a:t>
            </a:r>
            <a:endParaRPr kumimoji="1" lang="zh-CN" altLang="en-US" sz="2400" dirty="0"/>
          </a:p>
        </p:txBody>
      </p:sp>
      <p:sp>
        <p:nvSpPr>
          <p:cNvPr id="7" name="文本框 6"/>
          <p:cNvSpPr txBox="1"/>
          <p:nvPr/>
        </p:nvSpPr>
        <p:spPr>
          <a:xfrm>
            <a:off x="838200" y="3713018"/>
            <a:ext cx="6213624" cy="830997"/>
          </a:xfrm>
          <a:prstGeom prst="rect">
            <a:avLst/>
          </a:prstGeom>
          <a:noFill/>
        </p:spPr>
        <p:txBody>
          <a:bodyPr wrap="none" rtlCol="0">
            <a:spAutoFit/>
          </a:bodyPr>
          <a:lstStyle/>
          <a:p>
            <a:r>
              <a:rPr kumimoji="1" lang="en-US" altLang="zh-CN" sz="2400" dirty="0" smtClean="0"/>
              <a:t>Three phenotypes (Normalized)</a:t>
            </a:r>
          </a:p>
          <a:p>
            <a:r>
              <a:rPr kumimoji="1" lang="en-US" altLang="zh-CN" sz="2400" dirty="0" smtClean="0"/>
              <a:t>Trait1: flowering time.  Trait2: Height Trait3 Yield</a:t>
            </a:r>
            <a:endParaRPr kumimoji="1" lang="zh-CN" altLang="en-US" sz="2400" dirty="0"/>
          </a:p>
        </p:txBody>
      </p:sp>
      <p:sp>
        <p:nvSpPr>
          <p:cNvPr id="8" name="文本框 7"/>
          <p:cNvSpPr txBox="1"/>
          <p:nvPr/>
        </p:nvSpPr>
        <p:spPr>
          <a:xfrm>
            <a:off x="838200" y="6238551"/>
            <a:ext cx="6196376" cy="461665"/>
          </a:xfrm>
          <a:prstGeom prst="rect">
            <a:avLst/>
          </a:prstGeom>
          <a:noFill/>
        </p:spPr>
        <p:txBody>
          <a:bodyPr wrap="none" rtlCol="0">
            <a:spAutoFit/>
          </a:bodyPr>
          <a:lstStyle/>
          <a:p>
            <a:r>
              <a:rPr kumimoji="1" lang="en-US" altLang="zh-CN" sz="2400" dirty="0" smtClean="0"/>
              <a:t>Use</a:t>
            </a:r>
            <a:r>
              <a:rPr kumimoji="1" lang="zh-CN" altLang="en-US" sz="2400" dirty="0" smtClean="0"/>
              <a:t> </a:t>
            </a:r>
            <a:r>
              <a:rPr kumimoji="1" lang="en-US" altLang="zh-CN" sz="2400" dirty="0" smtClean="0"/>
              <a:t>SNPs</a:t>
            </a:r>
            <a:r>
              <a:rPr kumimoji="1" lang="zh-CN" altLang="en-US" sz="2400" dirty="0" smtClean="0"/>
              <a:t> </a:t>
            </a:r>
            <a:r>
              <a:rPr kumimoji="1" lang="en-US" altLang="zh-CN" sz="2400" dirty="0" smtClean="0"/>
              <a:t>to</a:t>
            </a:r>
            <a:r>
              <a:rPr kumimoji="1" lang="zh-CN" altLang="en-US" sz="2400" dirty="0" smtClean="0"/>
              <a:t> </a:t>
            </a:r>
            <a:r>
              <a:rPr kumimoji="1" lang="en-US" altLang="zh-CN" sz="2400" dirty="0" smtClean="0"/>
              <a:t>predict</a:t>
            </a:r>
            <a:r>
              <a:rPr kumimoji="1" lang="zh-CN" altLang="en-US" sz="2400" dirty="0" smtClean="0"/>
              <a:t> </a:t>
            </a:r>
            <a:r>
              <a:rPr kumimoji="1" lang="en-US" altLang="zh-CN" sz="2400" dirty="0" smtClean="0"/>
              <a:t>traits.</a:t>
            </a:r>
            <a:r>
              <a:rPr kumimoji="1" lang="zh-CN" altLang="en-US" sz="2400" dirty="0" smtClean="0"/>
              <a:t> </a:t>
            </a:r>
            <a:r>
              <a:rPr kumimoji="1" lang="en-US" altLang="zh-CN" sz="2400" dirty="0" smtClean="0"/>
              <a:t>Use</a:t>
            </a:r>
            <a:r>
              <a:rPr kumimoji="1" lang="zh-CN" altLang="en-US" sz="2400" dirty="0" smtClean="0"/>
              <a:t> </a:t>
            </a:r>
            <a:r>
              <a:rPr kumimoji="1" lang="en-US" altLang="zh-CN" sz="2400" dirty="0" smtClean="0"/>
              <a:t>PCC to evaluate </a:t>
            </a:r>
            <a:endParaRPr kumimoji="1" lang="zh-CN" altLang="en-US" sz="2400" dirty="0"/>
          </a:p>
        </p:txBody>
      </p:sp>
      <p:pic>
        <p:nvPicPr>
          <p:cNvPr id="9" name="图片 8"/>
          <p:cNvPicPr>
            <a:picLocks noChangeAspect="1"/>
          </p:cNvPicPr>
          <p:nvPr/>
        </p:nvPicPr>
        <p:blipFill>
          <a:blip r:embed="rId5"/>
          <a:stretch>
            <a:fillRect/>
          </a:stretch>
        </p:blipFill>
        <p:spPr>
          <a:xfrm>
            <a:off x="6844006" y="6117289"/>
            <a:ext cx="1884218" cy="605642"/>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a:t>
            </a:fld>
            <a:endParaRPr kumimoji="1" lang="zh-CN" altLang="en-US"/>
          </a:p>
        </p:txBody>
      </p:sp>
    </p:spTree>
    <p:extLst>
      <p:ext uri="{BB962C8B-B14F-4D97-AF65-F5344CB8AC3E}">
        <p14:creationId xmlns:p14="http://schemas.microsoft.com/office/powerpoint/2010/main" val="849422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4429902"/>
            <a:ext cx="7201176" cy="2307560"/>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224843"/>
                <a:ext cx="10515600" cy="6039803"/>
              </a:xfrm>
            </p:spPr>
            <p:txBody>
              <a:bodyPr/>
              <a:lstStyle/>
              <a:p>
                <a:pPr marL="0" indent="0">
                  <a:buNone/>
                </a:pPr>
                <a:r>
                  <a:rPr kumimoji="1" lang="en-US" altLang="zh-CN" dirty="0" smtClean="0"/>
                  <a:t>Each round do 25-fold</a:t>
                </a:r>
                <a:r>
                  <a:rPr kumimoji="1" lang="zh-CN" altLang="en-US" dirty="0" smtClean="0"/>
                  <a:t> </a:t>
                </a:r>
                <a:r>
                  <a:rPr kumimoji="1" lang="en-US" altLang="zh-CN" dirty="0" smtClean="0"/>
                  <a:t>cross</a:t>
                </a:r>
                <a:r>
                  <a:rPr kumimoji="1" lang="zh-CN" altLang="en-US" dirty="0" smtClean="0"/>
                  <a:t> </a:t>
                </a:r>
                <a:r>
                  <a:rPr kumimoji="1" lang="en-US" altLang="zh-CN" dirty="0" smtClean="0"/>
                  <a:t>validation on SNP</a:t>
                </a:r>
                <a:r>
                  <a:rPr kumimoji="1" lang="zh-CN" altLang="en-US" dirty="0"/>
                  <a:t>、</a:t>
                </a:r>
                <a14:m>
                  <m:oMath xmlns:m="http://schemas.openxmlformats.org/officeDocument/2006/math">
                    <m:r>
                      <a:rPr kumimoji="1" lang="zh-CN" altLang="en-US" i="1">
                        <a:latin typeface="Cambria Math" charset="0"/>
                        <a:ea typeface="Cambria Math" charset="0"/>
                        <a:cs typeface="Cambria Math" charset="0"/>
                      </a:rPr>
                      <m:t>𝛾</m:t>
                    </m:r>
                    <m:r>
                      <a:rPr kumimoji="1" lang="zh-CN" altLang="en-US" i="1">
                        <a:latin typeface="Cambria Math" charset="0"/>
                        <a:ea typeface="Cambria Math" charset="0"/>
                        <a:cs typeface="Cambria Math" charset="0"/>
                      </a:rPr>
                      <m:t>、</m:t>
                    </m:r>
                    <m:r>
                      <a:rPr kumimoji="1" lang="zh-CN" altLang="en-US" i="1">
                        <a:latin typeface="Cambria Math" charset="0"/>
                        <a:ea typeface="Cambria Math" charset="0"/>
                        <a:cs typeface="Cambria Math" charset="0"/>
                      </a:rPr>
                      <m:t>𝜆</m:t>
                    </m:r>
                  </m:oMath>
                </a14:m>
                <a:endParaRPr kumimoji="1" lang="zh-CN" altLang="en-US" dirty="0" smtClean="0"/>
              </a:p>
              <a:p>
                <a:endParaRPr kumimoji="1" lang="zh-CN" altLang="en-US" dirty="0" smtClean="0"/>
              </a:p>
              <a:p>
                <a:endParaRPr kumimoji="1" lang="zh-CN" altLang="en-US" dirty="0" smtClean="0"/>
              </a:p>
              <a:p>
                <a:endParaRPr kumimoji="1" lang="zh-CN" altLang="en-US" dirty="0"/>
              </a:p>
              <a:p>
                <a:endParaRPr kumimoji="1" lang="zh-CN" altLang="en-US" dirty="0" smtClean="0"/>
              </a:p>
              <a:p>
                <a:r>
                  <a:rPr kumimoji="1" lang="en-US" altLang="zh-CN" sz="2400" dirty="0" smtClean="0"/>
                  <a:t>Change</a:t>
                </a:r>
                <a:r>
                  <a:rPr kumimoji="1" lang="zh-CN" altLang="en-US" sz="2400" dirty="0" smtClean="0"/>
                  <a:t> </a:t>
                </a:r>
                <a:r>
                  <a:rPr kumimoji="1" lang="en-US" altLang="zh-CN" sz="2400" dirty="0" smtClean="0"/>
                  <a:t>methods:</a:t>
                </a:r>
                <a:r>
                  <a:rPr kumimoji="1" lang="zh-CN" altLang="en-US" sz="2400" dirty="0" smtClean="0"/>
                  <a:t> </a:t>
                </a:r>
                <a:r>
                  <a:rPr kumimoji="1" lang="en-US" altLang="zh-CN" sz="2400" dirty="0" smtClean="0"/>
                  <a:t>optimize</a:t>
                </a:r>
                <a:r>
                  <a:rPr kumimoji="1" lang="zh-CN" altLang="en-US" sz="2400" dirty="0" smtClean="0"/>
                  <a:t> </a:t>
                </a:r>
                <a:r>
                  <a:rPr kumimoji="1" lang="en-US" altLang="zh-CN" sz="2400" dirty="0" smtClean="0"/>
                  <a:t>the</a:t>
                </a:r>
                <a:r>
                  <a:rPr kumimoji="1" lang="zh-CN" altLang="en-US" sz="2400" dirty="0" smtClean="0"/>
                  <a:t> </a:t>
                </a:r>
                <a:r>
                  <a:rPr kumimoji="1" lang="en-US" altLang="zh-CN" sz="2400" b="1" dirty="0" smtClean="0"/>
                  <a:t>worst</a:t>
                </a:r>
                <a:r>
                  <a:rPr kumimoji="1" lang="zh-CN" altLang="en-US" sz="2400" dirty="0" smtClean="0"/>
                  <a:t> </a:t>
                </a:r>
                <a:r>
                  <a:rPr kumimoji="1" lang="en-US" altLang="zh-CN" sz="2400" dirty="0" smtClean="0"/>
                  <a:t>PCC</a:t>
                </a:r>
                <a:endParaRPr kumimoji="1"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224843"/>
                <a:ext cx="10515600" cy="6039803"/>
              </a:xfrm>
              <a:blipFill rotWithShape="0">
                <a:blip r:embed="rId4"/>
                <a:stretch>
                  <a:fillRect l="-1217" t="-2220"/>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7972604" y="747437"/>
            <a:ext cx="3381196" cy="933193"/>
          </a:xfrm>
          <a:prstGeom prst="rect">
            <a:avLst/>
          </a:prstGeom>
        </p:spPr>
      </p:pic>
      <p:pic>
        <p:nvPicPr>
          <p:cNvPr id="6" name="图片 5"/>
          <p:cNvPicPr>
            <a:picLocks noChangeAspect="1"/>
          </p:cNvPicPr>
          <p:nvPr/>
        </p:nvPicPr>
        <p:blipFill>
          <a:blip r:embed="rId6"/>
          <a:stretch>
            <a:fillRect/>
          </a:stretch>
        </p:blipFill>
        <p:spPr>
          <a:xfrm>
            <a:off x="7972604" y="1694551"/>
            <a:ext cx="3335798" cy="92066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747437"/>
            <a:ext cx="6767433" cy="1867777"/>
          </a:xfrm>
          <a:prstGeom prst="rect">
            <a:avLst/>
          </a:prstGeom>
        </p:spPr>
      </p:pic>
      <p:sp>
        <p:nvSpPr>
          <p:cNvPr id="2" name="幻灯片编号占位符 1"/>
          <p:cNvSpPr>
            <a:spLocks noGrp="1"/>
          </p:cNvSpPr>
          <p:nvPr>
            <p:ph type="sldNum" sz="quarter" idx="12"/>
          </p:nvPr>
        </p:nvSpPr>
        <p:spPr/>
        <p:txBody>
          <a:bodyPr/>
          <a:lstStyle/>
          <a:p>
            <a:fld id="{4BE502F4-4803-3441-A539-4361BBF020EF}" type="slidenum">
              <a:rPr kumimoji="1" lang="zh-CN" altLang="en-US" smtClean="0"/>
              <a:t>20</a:t>
            </a:fld>
            <a:endParaRPr kumimoji="1" lang="zh-CN" altLang="en-US"/>
          </a:p>
        </p:txBody>
      </p:sp>
      <mc:AlternateContent xmlns:mc="http://schemas.openxmlformats.org/markup-compatibility/2006" xmlns:a14="http://schemas.microsoft.com/office/drawing/2010/main">
        <mc:Choice Requires="a14">
          <p:sp>
            <p:nvSpPr>
              <p:cNvPr id="5" name="矩形 4"/>
              <p:cNvSpPr/>
              <p:nvPr/>
            </p:nvSpPr>
            <p:spPr>
              <a:xfrm>
                <a:off x="838199" y="3434029"/>
                <a:ext cx="8205593" cy="1107996"/>
              </a:xfrm>
              <a:prstGeom prst="rect">
                <a:avLst/>
              </a:prstGeom>
            </p:spPr>
            <p:txBody>
              <a:bodyPr wrap="square">
                <a:spAutoFit/>
              </a:bodyPr>
              <a:lstStyle/>
              <a:p>
                <a:r>
                  <a:rPr kumimoji="1" lang="en-US" altLang="zh-CN" sz="2800" dirty="0" smtClean="0"/>
                  <a:t>How</a:t>
                </a:r>
                <a:r>
                  <a:rPr kumimoji="1" lang="zh-CN" altLang="en-US" sz="2800" dirty="0" smtClean="0"/>
                  <a:t> </a:t>
                </a:r>
                <a:r>
                  <a:rPr kumimoji="1" lang="en-US" altLang="zh-CN" sz="2800" dirty="0" smtClean="0"/>
                  <a:t>to</a:t>
                </a:r>
                <a:r>
                  <a:rPr kumimoji="1" lang="zh-CN" altLang="en-US" sz="2800" dirty="0" smtClean="0"/>
                  <a:t> </a:t>
                </a:r>
                <a:r>
                  <a:rPr kumimoji="1" lang="en-US" altLang="zh-CN" sz="2800" dirty="0" smtClean="0"/>
                  <a:t>predict</a:t>
                </a:r>
                <a:r>
                  <a:rPr kumimoji="1" lang="zh-CN" altLang="en-US" sz="2800" dirty="0" smtClean="0"/>
                  <a:t> </a:t>
                </a:r>
                <a:r>
                  <a:rPr kumimoji="1" lang="en-US" altLang="zh-CN" sz="2800" dirty="0" smtClean="0"/>
                  <a:t>new</a:t>
                </a:r>
                <a:r>
                  <a:rPr kumimoji="1" lang="zh-CN" altLang="en-US" sz="2800" dirty="0" smtClean="0"/>
                  <a:t> </a:t>
                </a:r>
                <a:r>
                  <a:rPr kumimoji="1" lang="en-US" altLang="zh-CN" sz="2800" dirty="0" smtClean="0"/>
                  <a:t>samples</a:t>
                </a:r>
                <a:endParaRPr kumimoji="1" lang="zh-CN" altLang="en-US" sz="2800" dirty="0" smtClean="0"/>
              </a:p>
              <a:p>
                <a:r>
                  <a:rPr kumimoji="1" lang="en-US" altLang="zh-CN" sz="2000" dirty="0" smtClean="0"/>
                  <a:t>Use </a:t>
                </a:r>
                <a:r>
                  <a:rPr kumimoji="1" lang="en-US" altLang="zh-CN" sz="2000" dirty="0"/>
                  <a:t>matrix manipulation to generate </a:t>
                </a:r>
                <a14:m>
                  <m:oMath xmlns:m="http://schemas.openxmlformats.org/officeDocument/2006/math">
                    <m:r>
                      <m:rPr>
                        <m:sty m:val="p"/>
                      </m:rPr>
                      <a:rPr kumimoji="1" lang="el-GR" altLang="zh-CN" sz="2000" i="1">
                        <a:latin typeface="Cambria Math" charset="0"/>
                        <a:ea typeface="Cambria Math" charset="0"/>
                        <a:cs typeface="Cambria Math" charset="0"/>
                      </a:rPr>
                      <m:t>Λ</m:t>
                    </m:r>
                  </m:oMath>
                </a14:m>
                <a:r>
                  <a:rPr kumimoji="1" lang="en-US" altLang="zh-CN" sz="2000" dirty="0"/>
                  <a:t> from new samples matrix V</a:t>
                </a:r>
                <a:endParaRPr kumimoji="1" lang="zh-CN" altLang="en-US" sz="2000" dirty="0"/>
              </a:p>
              <a:p>
                <a:endParaRPr kumimoji="1"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838199" y="3434029"/>
                <a:ext cx="8205593" cy="1107996"/>
              </a:xfrm>
              <a:prstGeom prst="rect">
                <a:avLst/>
              </a:prstGeom>
              <a:blipFill rotWithShape="0">
                <a:blip r:embed="rId8"/>
                <a:stretch>
                  <a:fillRect l="-1485" t="-49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5149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Proof of equivalence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5584"/>
            <a:ext cx="8122920" cy="5285871"/>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21</a:t>
            </a:fld>
            <a:endParaRPr kumimoji="1" lang="zh-CN" altLang="en-US"/>
          </a:p>
        </p:txBody>
      </p:sp>
    </p:spTree>
    <p:extLst>
      <p:ext uri="{BB962C8B-B14F-4D97-AF65-F5344CB8AC3E}">
        <p14:creationId xmlns:p14="http://schemas.microsoft.com/office/powerpoint/2010/main" val="12143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a:t>Proof of equivalence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47235"/>
            <a:ext cx="7086600" cy="5944489"/>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22</a:t>
            </a:fld>
            <a:endParaRPr kumimoji="1" lang="zh-CN" altLang="en-US"/>
          </a:p>
        </p:txBody>
      </p:sp>
    </p:spTree>
    <p:extLst>
      <p:ext uri="{BB962C8B-B14F-4D97-AF65-F5344CB8AC3E}">
        <p14:creationId xmlns:p14="http://schemas.microsoft.com/office/powerpoint/2010/main" val="87126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kumimoji="1" lang="en-US" altLang="zh-CN" dirty="0"/>
              <a:t>Proof of equivalence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25562"/>
            <a:ext cx="6873241" cy="5645425"/>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23</a:t>
            </a:fld>
            <a:endParaRPr kumimoji="1" lang="zh-CN" altLang="en-US"/>
          </a:p>
        </p:txBody>
      </p:sp>
    </p:spTree>
    <p:extLst>
      <p:ext uri="{BB962C8B-B14F-4D97-AF65-F5344CB8AC3E}">
        <p14:creationId xmlns:p14="http://schemas.microsoft.com/office/powerpoint/2010/main" val="1906789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Proof of equivalence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0704"/>
            <a:ext cx="9558751" cy="2903696"/>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24</a:t>
            </a:fld>
            <a:endParaRPr kumimoji="1" lang="zh-CN" altLang="en-US"/>
          </a:p>
        </p:txBody>
      </p:sp>
    </p:spTree>
    <p:extLst>
      <p:ext uri="{BB962C8B-B14F-4D97-AF65-F5344CB8AC3E}">
        <p14:creationId xmlns:p14="http://schemas.microsoft.com/office/powerpoint/2010/main" val="508510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434" y="0"/>
            <a:ext cx="10515600" cy="1325563"/>
          </a:xfrm>
        </p:spPr>
        <p:txBody>
          <a:bodyPr/>
          <a:lstStyle/>
          <a:p>
            <a:r>
              <a:rPr kumimoji="1" lang="en-US" altLang="zh-CN" dirty="0" err="1" smtClean="0"/>
              <a:t>FaST</a:t>
            </a:r>
            <a:r>
              <a:rPr kumimoji="1" lang="en-US" altLang="zh-CN" dirty="0" smtClean="0"/>
              <a:t>-LMM result</a:t>
            </a:r>
            <a:endParaRPr kumimoji="1" lang="zh-CN" altLang="en-US" dirty="0"/>
          </a:p>
        </p:txBody>
      </p:sp>
      <p:pic>
        <p:nvPicPr>
          <p:cNvPr id="4" name="图片 3"/>
          <p:cNvPicPr>
            <a:picLocks noChangeAspect="1"/>
          </p:cNvPicPr>
          <p:nvPr/>
        </p:nvPicPr>
        <p:blipFill>
          <a:blip r:embed="rId3"/>
          <a:stretch>
            <a:fillRect/>
          </a:stretch>
        </p:blipFill>
        <p:spPr>
          <a:xfrm>
            <a:off x="409904" y="1049116"/>
            <a:ext cx="4384652" cy="3901256"/>
          </a:xfrm>
          <a:prstGeom prst="rect">
            <a:avLst/>
          </a:prstGeom>
        </p:spPr>
      </p:pic>
      <p:pic>
        <p:nvPicPr>
          <p:cNvPr id="5" name="图片 4"/>
          <p:cNvPicPr>
            <a:picLocks noChangeAspect="1"/>
          </p:cNvPicPr>
          <p:nvPr/>
        </p:nvPicPr>
        <p:blipFill>
          <a:blip r:embed="rId4"/>
          <a:stretch>
            <a:fillRect/>
          </a:stretch>
        </p:blipFill>
        <p:spPr>
          <a:xfrm>
            <a:off x="5319726" y="1167835"/>
            <a:ext cx="6018308" cy="1831909"/>
          </a:xfrm>
          <a:prstGeom prst="rect">
            <a:avLst/>
          </a:prstGeom>
        </p:spPr>
      </p:pic>
      <p:pic>
        <p:nvPicPr>
          <p:cNvPr id="6" name="图片 5"/>
          <p:cNvPicPr>
            <a:picLocks noChangeAspect="1"/>
          </p:cNvPicPr>
          <p:nvPr/>
        </p:nvPicPr>
        <p:blipFill>
          <a:blip r:embed="rId5"/>
          <a:stretch>
            <a:fillRect/>
          </a:stretch>
        </p:blipFill>
        <p:spPr>
          <a:xfrm>
            <a:off x="5109342" y="3688841"/>
            <a:ext cx="6762093" cy="2523061"/>
          </a:xfrm>
          <a:prstGeom prst="rect">
            <a:avLst/>
          </a:prstGeom>
        </p:spPr>
      </p:pic>
      <p:sp>
        <p:nvSpPr>
          <p:cNvPr id="7" name="文本框 6"/>
          <p:cNvSpPr txBox="1"/>
          <p:nvPr/>
        </p:nvSpPr>
        <p:spPr>
          <a:xfrm>
            <a:off x="1040424" y="5344510"/>
            <a:ext cx="3123612" cy="369332"/>
          </a:xfrm>
          <a:prstGeom prst="rect">
            <a:avLst/>
          </a:prstGeom>
          <a:noFill/>
        </p:spPr>
        <p:txBody>
          <a:bodyPr wrap="none" rtlCol="0">
            <a:spAutoFit/>
          </a:bodyPr>
          <a:lstStyle/>
          <a:p>
            <a:r>
              <a:rPr kumimoji="1" lang="en-US" altLang="zh-CN" dirty="0" smtClean="0"/>
              <a:t>Test sets true </a:t>
            </a:r>
            <a:r>
              <a:rPr kumimoji="1" lang="en-US" altLang="zh-CN" smtClean="0"/>
              <a:t>value distribution</a:t>
            </a:r>
            <a:endParaRPr kumimoji="1" lang="zh-CN" altLang="en-US" dirty="0"/>
          </a:p>
        </p:txBody>
      </p:sp>
      <p:sp>
        <p:nvSpPr>
          <p:cNvPr id="8" name="文本框 7"/>
          <p:cNvSpPr txBox="1"/>
          <p:nvPr/>
        </p:nvSpPr>
        <p:spPr>
          <a:xfrm>
            <a:off x="7662041" y="3326524"/>
            <a:ext cx="2979534" cy="369332"/>
          </a:xfrm>
          <a:prstGeom prst="rect">
            <a:avLst/>
          </a:prstGeom>
          <a:noFill/>
        </p:spPr>
        <p:txBody>
          <a:bodyPr wrap="none" rtlCol="0">
            <a:spAutoFit/>
          </a:bodyPr>
          <a:lstStyle/>
          <a:p>
            <a:r>
              <a:rPr kumimoji="1" lang="en-US" altLang="zh-CN" dirty="0" smtClean="0"/>
              <a:t>Prediction values’ distribution</a:t>
            </a:r>
            <a:endParaRPr kumimoji="1" lang="zh-CN" altLang="en-US" dirty="0"/>
          </a:p>
        </p:txBody>
      </p:sp>
      <p:sp>
        <p:nvSpPr>
          <p:cNvPr id="9" name="文本框 8"/>
          <p:cNvSpPr txBox="1"/>
          <p:nvPr/>
        </p:nvSpPr>
        <p:spPr>
          <a:xfrm>
            <a:off x="7267903" y="6495393"/>
            <a:ext cx="1608004" cy="369332"/>
          </a:xfrm>
          <a:prstGeom prst="rect">
            <a:avLst/>
          </a:prstGeom>
          <a:noFill/>
        </p:spPr>
        <p:txBody>
          <a:bodyPr wrap="none" rtlCol="0">
            <a:spAutoFit/>
          </a:bodyPr>
          <a:lstStyle/>
          <a:p>
            <a:r>
              <a:rPr kumimoji="1" lang="en-US" altLang="zh-CN" dirty="0" smtClean="0"/>
              <a:t>Trait2</a:t>
            </a:r>
            <a:r>
              <a:rPr kumimoji="1" lang="zh-CN" altLang="en-US" dirty="0" smtClean="0"/>
              <a:t> </a:t>
            </a:r>
            <a:r>
              <a:rPr kumimoji="1" lang="en-US" altLang="zh-CN" dirty="0" err="1" smtClean="0"/>
              <a:t>heatmap</a:t>
            </a:r>
            <a:endParaRPr kumimoji="1" lang="zh-CN" altLang="en-US" dirty="0"/>
          </a:p>
        </p:txBody>
      </p:sp>
      <p:sp>
        <p:nvSpPr>
          <p:cNvPr id="3" name="幻灯片编号占位符 2"/>
          <p:cNvSpPr>
            <a:spLocks noGrp="1"/>
          </p:cNvSpPr>
          <p:nvPr>
            <p:ph type="sldNum" sz="quarter" idx="12"/>
          </p:nvPr>
        </p:nvSpPr>
        <p:spPr/>
        <p:txBody>
          <a:bodyPr/>
          <a:lstStyle/>
          <a:p>
            <a:fld id="{4BE502F4-4803-3441-A539-4361BBF020EF}" type="slidenum">
              <a:rPr kumimoji="1" lang="zh-CN" altLang="en-US" smtClean="0"/>
              <a:t>25</a:t>
            </a:fld>
            <a:endParaRPr kumimoji="1" lang="zh-CN" altLang="en-US"/>
          </a:p>
        </p:txBody>
      </p:sp>
    </p:spTree>
    <p:extLst>
      <p:ext uri="{BB962C8B-B14F-4D97-AF65-F5344CB8AC3E}">
        <p14:creationId xmlns:p14="http://schemas.microsoft.com/office/powerpoint/2010/main" val="1706777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86127"/>
            <a:ext cx="10515600" cy="1325563"/>
          </a:xfrm>
        </p:spPr>
        <p:txBody>
          <a:bodyPr/>
          <a:lstStyle/>
          <a:p>
            <a:r>
              <a:rPr kumimoji="1" lang="en-US" altLang="zh-CN" dirty="0" smtClean="0"/>
              <a:t>Environment</a:t>
            </a:r>
            <a:r>
              <a:rPr kumimoji="1" lang="zh-CN" altLang="en-US" dirty="0" smtClean="0"/>
              <a:t> </a:t>
            </a:r>
            <a:r>
              <a:rPr kumimoji="1" lang="en-US" altLang="zh-CN" dirty="0" smtClean="0"/>
              <a:t>data</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11628" y="0"/>
            <a:ext cx="5080371" cy="6500813"/>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5" y="725086"/>
            <a:ext cx="5262563" cy="270907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24" y="3601342"/>
            <a:ext cx="5148263" cy="3045200"/>
          </a:xfrm>
          <a:prstGeom prst="rect">
            <a:avLst/>
          </a:prstGeom>
        </p:spPr>
      </p:pic>
      <p:sp>
        <p:nvSpPr>
          <p:cNvPr id="7" name="文本框 6"/>
          <p:cNvSpPr txBox="1"/>
          <p:nvPr/>
        </p:nvSpPr>
        <p:spPr>
          <a:xfrm>
            <a:off x="8072437" y="6501112"/>
            <a:ext cx="3210366" cy="369332"/>
          </a:xfrm>
          <a:prstGeom prst="rect">
            <a:avLst/>
          </a:prstGeom>
          <a:noFill/>
        </p:spPr>
        <p:txBody>
          <a:bodyPr wrap="none" rtlCol="0">
            <a:spAutoFit/>
          </a:bodyPr>
          <a:lstStyle/>
          <a:p>
            <a:r>
              <a:rPr kumimoji="1" lang="en-US" altLang="zh-CN" dirty="0" smtClean="0"/>
              <a:t>Hybrid</a:t>
            </a:r>
            <a:r>
              <a:rPr kumimoji="1" lang="zh-CN" altLang="en-US" dirty="0" smtClean="0"/>
              <a:t> </a:t>
            </a:r>
            <a:r>
              <a:rPr kumimoji="1" lang="en-US" altLang="zh-CN" dirty="0" smtClean="0"/>
              <a:t>traits</a:t>
            </a:r>
            <a:r>
              <a:rPr kumimoji="1" lang="zh-CN" altLang="en-US" dirty="0" smtClean="0"/>
              <a:t> </a:t>
            </a:r>
            <a:r>
              <a:rPr kumimoji="1" lang="en-US" altLang="zh-CN" dirty="0" smtClean="0"/>
              <a:t>distribution</a:t>
            </a:r>
            <a:r>
              <a:rPr kumimoji="1" lang="zh-CN" altLang="en-US" dirty="0" smtClean="0"/>
              <a:t> </a:t>
            </a:r>
            <a:r>
              <a:rPr kumimoji="1" lang="en-US" altLang="zh-CN" dirty="0" smtClean="0"/>
              <a:t>in</a:t>
            </a:r>
            <a:r>
              <a:rPr kumimoji="1" lang="zh-CN" altLang="en-US" dirty="0" smtClean="0"/>
              <a:t> </a:t>
            </a:r>
            <a:r>
              <a:rPr kumimoji="1" lang="en-US" altLang="zh-CN" dirty="0" smtClean="0"/>
              <a:t>5</a:t>
            </a:r>
            <a:r>
              <a:rPr kumimoji="1" lang="zh-CN" altLang="en-US" dirty="0" smtClean="0"/>
              <a:t> </a:t>
            </a:r>
            <a:r>
              <a:rPr kumimoji="1" lang="en-US" altLang="zh-CN" dirty="0" err="1" smtClean="0"/>
              <a:t>loc</a:t>
            </a:r>
            <a:endParaRPr kumimoji="1" lang="zh-CN" altLang="en-US" dirty="0"/>
          </a:p>
        </p:txBody>
      </p:sp>
      <p:sp>
        <p:nvSpPr>
          <p:cNvPr id="8" name="文本框 7"/>
          <p:cNvSpPr txBox="1"/>
          <p:nvPr/>
        </p:nvSpPr>
        <p:spPr>
          <a:xfrm>
            <a:off x="1605571" y="6547278"/>
            <a:ext cx="4066567" cy="646331"/>
          </a:xfrm>
          <a:prstGeom prst="rect">
            <a:avLst/>
          </a:prstGeom>
          <a:noFill/>
        </p:spPr>
        <p:txBody>
          <a:bodyPr wrap="square" rtlCol="0">
            <a:spAutoFit/>
          </a:bodyPr>
          <a:lstStyle/>
          <a:p>
            <a:r>
              <a:rPr kumimoji="1" lang="en-US" altLang="zh-CN" dirty="0" smtClean="0"/>
              <a:t>Hybrid</a:t>
            </a:r>
            <a:r>
              <a:rPr kumimoji="1" lang="zh-CN" altLang="en-US" dirty="0" smtClean="0"/>
              <a:t> </a:t>
            </a:r>
            <a:r>
              <a:rPr kumimoji="1" lang="en-US" altLang="zh-CN" dirty="0" smtClean="0"/>
              <a:t>traits</a:t>
            </a:r>
            <a:r>
              <a:rPr kumimoji="1" lang="zh-CN" altLang="en-US" dirty="0" smtClean="0"/>
              <a:t> </a:t>
            </a:r>
            <a:r>
              <a:rPr kumimoji="1" lang="en-US" altLang="zh-CN" dirty="0" smtClean="0"/>
              <a:t>difference</a:t>
            </a:r>
            <a:r>
              <a:rPr kumimoji="1" lang="zh-CN" altLang="en-US" dirty="0" smtClean="0"/>
              <a:t> </a:t>
            </a:r>
            <a:r>
              <a:rPr kumimoji="1" lang="en-US" altLang="zh-CN" dirty="0" smtClean="0"/>
              <a:t>in</a:t>
            </a:r>
            <a:r>
              <a:rPr kumimoji="1" lang="zh-CN" altLang="en-US" dirty="0" smtClean="0"/>
              <a:t> </a:t>
            </a:r>
            <a:r>
              <a:rPr kumimoji="1" lang="en-US" altLang="zh-CN" dirty="0"/>
              <a:t>2</a:t>
            </a:r>
            <a:r>
              <a:rPr kumimoji="1" lang="zh-CN" altLang="en-US" dirty="0" smtClean="0"/>
              <a:t> </a:t>
            </a:r>
            <a:r>
              <a:rPr kumimoji="1" lang="en-US" altLang="zh-CN" dirty="0" err="1" smtClean="0"/>
              <a:t>loc</a:t>
            </a:r>
            <a:endParaRPr kumimoji="1" lang="zh-CN" altLang="en-US" dirty="0" smtClean="0"/>
          </a:p>
          <a:p>
            <a:endParaRPr kumimoji="1" lang="zh-CN" altLang="en-US" dirty="0"/>
          </a:p>
        </p:txBody>
      </p:sp>
      <p:sp>
        <p:nvSpPr>
          <p:cNvPr id="9" name="文本框 8"/>
          <p:cNvSpPr txBox="1"/>
          <p:nvPr/>
        </p:nvSpPr>
        <p:spPr>
          <a:xfrm>
            <a:off x="2071687" y="3331273"/>
            <a:ext cx="2595711" cy="369332"/>
          </a:xfrm>
          <a:prstGeom prst="rect">
            <a:avLst/>
          </a:prstGeom>
          <a:noFill/>
        </p:spPr>
        <p:txBody>
          <a:bodyPr wrap="none" rtlCol="0">
            <a:spAutoFit/>
          </a:bodyPr>
          <a:lstStyle/>
          <a:p>
            <a:r>
              <a:rPr kumimoji="1" lang="en-US" altLang="zh-CN" dirty="0" smtClean="0"/>
              <a:t>Parent</a:t>
            </a:r>
            <a:r>
              <a:rPr kumimoji="1" lang="zh-CN" altLang="en-US" dirty="0" smtClean="0"/>
              <a:t> </a:t>
            </a:r>
            <a:r>
              <a:rPr kumimoji="1" lang="en-US" altLang="zh-CN" dirty="0" smtClean="0"/>
              <a:t>EW</a:t>
            </a:r>
            <a:r>
              <a:rPr kumimoji="1" lang="zh-CN" altLang="en-US" dirty="0" smtClean="0"/>
              <a:t> </a:t>
            </a:r>
            <a:r>
              <a:rPr kumimoji="1" lang="en-US" altLang="zh-CN" dirty="0" smtClean="0"/>
              <a:t>in</a:t>
            </a:r>
            <a:r>
              <a:rPr kumimoji="1" lang="zh-CN" altLang="en-US" dirty="0" smtClean="0"/>
              <a:t> </a:t>
            </a:r>
            <a:r>
              <a:rPr kumimoji="1" lang="en-US" altLang="zh-CN" dirty="0" smtClean="0"/>
              <a:t>five</a:t>
            </a:r>
            <a:r>
              <a:rPr kumimoji="1" lang="zh-CN" altLang="en-US" dirty="0" smtClean="0"/>
              <a:t> </a:t>
            </a:r>
            <a:r>
              <a:rPr kumimoji="1" lang="en-US" altLang="zh-CN" dirty="0" smtClean="0"/>
              <a:t>location</a:t>
            </a:r>
            <a:endParaRPr kumimoji="1" lang="zh-CN" altLang="en-US" dirty="0"/>
          </a:p>
        </p:txBody>
      </p:sp>
    </p:spTree>
    <p:extLst>
      <p:ext uri="{BB962C8B-B14F-4D97-AF65-F5344CB8AC3E}">
        <p14:creationId xmlns:p14="http://schemas.microsoft.com/office/powerpoint/2010/main" val="1360445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33144"/>
            <a:ext cx="8366760" cy="5439165"/>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27</a:t>
            </a:fld>
            <a:endParaRPr kumimoji="1" lang="zh-CN" altLang="en-US"/>
          </a:p>
        </p:txBody>
      </p:sp>
    </p:spTree>
    <p:extLst>
      <p:ext uri="{BB962C8B-B14F-4D97-AF65-F5344CB8AC3E}">
        <p14:creationId xmlns:p14="http://schemas.microsoft.com/office/powerpoint/2010/main" val="9420266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2081"/>
            <a:ext cx="8729376" cy="4160730"/>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28</a:t>
            </a:fld>
            <a:endParaRPr kumimoji="1" lang="zh-CN" altLang="en-US"/>
          </a:p>
        </p:txBody>
      </p:sp>
    </p:spTree>
    <p:extLst>
      <p:ext uri="{BB962C8B-B14F-4D97-AF65-F5344CB8AC3E}">
        <p14:creationId xmlns:p14="http://schemas.microsoft.com/office/powerpoint/2010/main" val="1391620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3225"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3225" y="1154756"/>
            <a:ext cx="8205470" cy="4870544"/>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29</a:t>
            </a:fld>
            <a:endParaRPr kumimoji="1" lang="zh-CN" altLang="en-US"/>
          </a:p>
        </p:txBody>
      </p:sp>
    </p:spTree>
    <p:extLst>
      <p:ext uri="{BB962C8B-B14F-4D97-AF65-F5344CB8AC3E}">
        <p14:creationId xmlns:p14="http://schemas.microsoft.com/office/powerpoint/2010/main" val="721612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5228"/>
            <a:ext cx="10515600" cy="1325563"/>
          </a:xfrm>
        </p:spPr>
        <p:txBody>
          <a:bodyPr/>
          <a:lstStyle/>
          <a:p>
            <a:r>
              <a:rPr kumimoji="1" lang="en-US" altLang="zh-CN" dirty="0" smtClean="0"/>
              <a:t>SNP</a:t>
            </a:r>
            <a:r>
              <a:rPr kumimoji="1" lang="zh-CN" altLang="en-US" dirty="0" smtClean="0"/>
              <a:t> </a:t>
            </a:r>
            <a:r>
              <a:rPr kumimoji="1" lang="en-US" altLang="zh-CN" dirty="0" smtClean="0"/>
              <a:t>data</a:t>
            </a:r>
            <a:endParaRPr kumimoji="1" lang="zh-CN" altLang="en-US" dirty="0"/>
          </a:p>
        </p:txBody>
      </p:sp>
      <p:sp>
        <p:nvSpPr>
          <p:cNvPr id="3" name="内容占位符 2"/>
          <p:cNvSpPr>
            <a:spLocks noGrp="1"/>
          </p:cNvSpPr>
          <p:nvPr>
            <p:ph idx="1"/>
          </p:nvPr>
        </p:nvSpPr>
        <p:spPr>
          <a:xfrm>
            <a:off x="838200" y="1900237"/>
            <a:ext cx="10515600" cy="6057901"/>
          </a:xfrm>
        </p:spPr>
        <p:txBody>
          <a:bodyPr>
            <a:normAutofit/>
          </a:bodyPr>
          <a:lstStyle/>
          <a:p>
            <a:r>
              <a:rPr kumimoji="1" lang="en-US" altLang="zh-CN" dirty="0" smtClean="0"/>
              <a:t>Recreate</a:t>
            </a:r>
            <a:r>
              <a:rPr kumimoji="1" lang="zh-CN" altLang="en-US" dirty="0" smtClean="0"/>
              <a:t> </a:t>
            </a:r>
            <a:r>
              <a:rPr kumimoji="1" lang="en-US" altLang="zh-CN" dirty="0" smtClean="0"/>
              <a:t>SNP</a:t>
            </a:r>
            <a:r>
              <a:rPr kumimoji="1" lang="zh-CN" altLang="en-US" dirty="0" smtClean="0"/>
              <a:t> </a:t>
            </a:r>
            <a:r>
              <a:rPr kumimoji="1" lang="en-US" altLang="zh-CN" dirty="0" smtClean="0"/>
              <a:t>datasets:</a:t>
            </a:r>
            <a:r>
              <a:rPr kumimoji="1" lang="zh-CN" altLang="en-US" dirty="0" smtClean="0"/>
              <a:t> </a:t>
            </a:r>
            <a:r>
              <a:rPr kumimoji="1" lang="en-US" altLang="zh-CN" dirty="0" smtClean="0"/>
              <a:t>5.88M</a:t>
            </a:r>
            <a:r>
              <a:rPr kumimoji="1" lang="zh-CN" altLang="en-US" dirty="0" smtClean="0"/>
              <a:t>，</a:t>
            </a:r>
            <a:r>
              <a:rPr kumimoji="1" lang="en-US" altLang="zh-CN" dirty="0" smtClean="0"/>
              <a:t>including</a:t>
            </a:r>
            <a:r>
              <a:rPr kumimoji="1" lang="zh-CN" altLang="en-US" dirty="0" smtClean="0"/>
              <a:t> </a:t>
            </a:r>
            <a:r>
              <a:rPr kumimoji="1" lang="en-US" altLang="zh-CN" dirty="0" smtClean="0"/>
              <a:t>all</a:t>
            </a:r>
            <a:r>
              <a:rPr kumimoji="1" lang="zh-CN" altLang="en-US" dirty="0" smtClean="0"/>
              <a:t> </a:t>
            </a:r>
            <a:r>
              <a:rPr kumimoji="1" lang="en-US" altLang="zh-CN" dirty="0" smtClean="0"/>
              <a:t>hybrids</a:t>
            </a:r>
            <a:r>
              <a:rPr kumimoji="1" lang="zh-CN" altLang="en-US" dirty="0" smtClean="0"/>
              <a:t> </a:t>
            </a:r>
            <a:r>
              <a:rPr kumimoji="1" lang="en-US" altLang="zh-CN" dirty="0" smtClean="0"/>
              <a:t>and</a:t>
            </a:r>
            <a:r>
              <a:rPr kumimoji="1" lang="zh-CN" altLang="en-US" dirty="0" smtClean="0"/>
              <a:t> </a:t>
            </a:r>
            <a:r>
              <a:rPr kumimoji="1" lang="en-US" altLang="zh-CN" dirty="0" smtClean="0"/>
              <a:t>parents.</a:t>
            </a:r>
            <a:endParaRPr kumimoji="1" lang="zh-CN" altLang="en-US" dirty="0"/>
          </a:p>
          <a:p>
            <a:r>
              <a:rPr kumimoji="1" lang="en-US" altLang="zh-CN" dirty="0" smtClean="0"/>
              <a:t>Preprocess</a:t>
            </a:r>
            <a:r>
              <a:rPr kumimoji="1" lang="zh-CN" altLang="en-US" dirty="0" smtClean="0"/>
              <a:t> </a:t>
            </a:r>
            <a:r>
              <a:rPr kumimoji="1" lang="en-US" altLang="zh-CN" dirty="0" smtClean="0"/>
              <a:t>pipeline</a:t>
            </a:r>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smtClean="0"/>
          </a:p>
          <a:p>
            <a:r>
              <a:rPr kumimoji="1" lang="en-US" altLang="zh-CN" dirty="0" smtClean="0"/>
              <a:t>(the</a:t>
            </a:r>
            <a:r>
              <a:rPr kumimoji="1" lang="zh-CN" altLang="en-US" dirty="0" smtClean="0"/>
              <a:t> </a:t>
            </a:r>
            <a:r>
              <a:rPr kumimoji="1" lang="en-US" altLang="zh-CN" dirty="0" smtClean="0"/>
              <a:t>preliminary test’s</a:t>
            </a:r>
            <a:r>
              <a:rPr kumimoji="1" lang="zh-CN" altLang="en-US" dirty="0" smtClean="0"/>
              <a:t> </a:t>
            </a:r>
            <a:r>
              <a:rPr kumimoji="1" lang="en-US" altLang="zh-CN" dirty="0" smtClean="0"/>
              <a:t>1,900,000</a:t>
            </a:r>
            <a:r>
              <a:rPr kumimoji="1" lang="zh-CN" altLang="en-US" dirty="0" smtClean="0"/>
              <a:t> </a:t>
            </a:r>
            <a:r>
              <a:rPr kumimoji="1" lang="en-US" altLang="zh-CN" dirty="0" smtClean="0"/>
              <a:t>SNP</a:t>
            </a:r>
            <a:r>
              <a:rPr kumimoji="1" lang="zh-CN" altLang="en-US" dirty="0" smtClean="0"/>
              <a:t> </a:t>
            </a:r>
            <a:r>
              <a:rPr kumimoji="1" lang="en-US" altLang="zh-CN" dirty="0" smtClean="0"/>
              <a:t>is</a:t>
            </a:r>
            <a:r>
              <a:rPr kumimoji="1" lang="zh-CN" altLang="en-US" dirty="0" smtClean="0"/>
              <a:t> </a:t>
            </a:r>
            <a:r>
              <a:rPr kumimoji="1" lang="en-US" altLang="zh-CN" dirty="0" smtClean="0"/>
              <a:t>generated</a:t>
            </a:r>
            <a:r>
              <a:rPr kumimoji="1" lang="zh-CN" altLang="en-US" dirty="0" smtClean="0"/>
              <a:t> </a:t>
            </a:r>
            <a:r>
              <a:rPr kumimoji="1" lang="en-US" altLang="zh-CN" dirty="0" smtClean="0"/>
              <a:t>only</a:t>
            </a:r>
            <a:r>
              <a:rPr kumimoji="1" lang="zh-CN" altLang="en-US" dirty="0" smtClean="0"/>
              <a:t> </a:t>
            </a:r>
            <a:r>
              <a:rPr kumimoji="1" lang="en-US" altLang="zh-CN" dirty="0" smtClean="0"/>
              <a:t>from</a:t>
            </a:r>
            <a:r>
              <a:rPr kumimoji="1" lang="zh-CN" altLang="en-US" dirty="0" smtClean="0"/>
              <a:t> </a:t>
            </a:r>
            <a:r>
              <a:rPr kumimoji="1" lang="en-US" altLang="zh-CN" dirty="0" smtClean="0"/>
              <a:t>step</a:t>
            </a:r>
            <a:r>
              <a:rPr kumimoji="1" lang="zh-CN" altLang="en-US" dirty="0" smtClean="0"/>
              <a:t> </a:t>
            </a:r>
            <a:r>
              <a:rPr kumimoji="1" lang="en-US" altLang="zh-CN" dirty="0" smtClean="0"/>
              <a:t>1.)</a:t>
            </a:r>
            <a:endParaRPr kumimoji="1" lang="zh-CN" altLang="en-US"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71787"/>
            <a:ext cx="9991725" cy="2057400"/>
          </a:xfrm>
          <a:prstGeom prst="rect">
            <a:avLst/>
          </a:prstGeom>
        </p:spPr>
      </p:pic>
    </p:spTree>
    <p:extLst>
      <p:ext uri="{BB962C8B-B14F-4D97-AF65-F5344CB8AC3E}">
        <p14:creationId xmlns:p14="http://schemas.microsoft.com/office/powerpoint/2010/main" val="929229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59" y="1104424"/>
            <a:ext cx="8563189" cy="4900136"/>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30</a:t>
            </a:fld>
            <a:endParaRPr kumimoji="1" lang="zh-CN" altLang="en-US"/>
          </a:p>
        </p:txBody>
      </p:sp>
    </p:spTree>
    <p:extLst>
      <p:ext uri="{BB962C8B-B14F-4D97-AF65-F5344CB8AC3E}">
        <p14:creationId xmlns:p14="http://schemas.microsoft.com/office/powerpoint/2010/main" val="1308443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 y="99378"/>
            <a:ext cx="6477000" cy="265430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425700"/>
            <a:ext cx="6515100" cy="4432300"/>
          </a:xfrm>
          <a:prstGeom prst="rect">
            <a:avLst/>
          </a:prstGeom>
        </p:spPr>
      </p:pic>
      <p:sp>
        <p:nvSpPr>
          <p:cNvPr id="2" name="幻灯片编号占位符 1"/>
          <p:cNvSpPr>
            <a:spLocks noGrp="1"/>
          </p:cNvSpPr>
          <p:nvPr>
            <p:ph type="sldNum" sz="quarter" idx="12"/>
          </p:nvPr>
        </p:nvSpPr>
        <p:spPr/>
        <p:txBody>
          <a:bodyPr/>
          <a:lstStyle/>
          <a:p>
            <a:fld id="{4BE502F4-4803-3441-A539-4361BBF020EF}" type="slidenum">
              <a:rPr kumimoji="1" lang="zh-CN" altLang="en-US" smtClean="0"/>
              <a:t>31</a:t>
            </a:fld>
            <a:endParaRPr kumimoji="1" lang="zh-CN" altLang="en-US"/>
          </a:p>
        </p:txBody>
      </p:sp>
    </p:spTree>
    <p:extLst>
      <p:ext uri="{BB962C8B-B14F-4D97-AF65-F5344CB8AC3E}">
        <p14:creationId xmlns:p14="http://schemas.microsoft.com/office/powerpoint/2010/main" val="7846870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84434"/>
            <a:ext cx="9034560" cy="4393406"/>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32</a:t>
            </a:fld>
            <a:endParaRPr kumimoji="1" lang="zh-CN" altLang="en-US"/>
          </a:p>
        </p:txBody>
      </p:sp>
    </p:spTree>
    <p:extLst>
      <p:ext uri="{BB962C8B-B14F-4D97-AF65-F5344CB8AC3E}">
        <p14:creationId xmlns:p14="http://schemas.microsoft.com/office/powerpoint/2010/main" val="538542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80" y="-230960"/>
            <a:ext cx="10515600" cy="1325563"/>
          </a:xfrm>
        </p:spPr>
        <p:txBody>
          <a:bodyPr/>
          <a:lstStyle/>
          <a:p>
            <a:r>
              <a:rPr kumimoji="1" lang="en-US" altLang="zh-CN" dirty="0" smtClean="0"/>
              <a:t>PCC</a:t>
            </a:r>
            <a:r>
              <a:rPr kumimoji="1" lang="zh-CN" altLang="en-US" dirty="0" smtClean="0"/>
              <a:t> </a:t>
            </a:r>
            <a:r>
              <a:rPr kumimoji="1" lang="en-US" altLang="zh-CN" dirty="0" smtClean="0"/>
              <a:t>on</a:t>
            </a:r>
            <a:r>
              <a:rPr kumimoji="1" lang="zh-CN" altLang="en-US" dirty="0" smtClean="0"/>
              <a:t> </a:t>
            </a:r>
            <a:r>
              <a:rPr kumimoji="1" lang="en-US" altLang="zh-CN" dirty="0" err="1" smtClean="0"/>
              <a:t>validition</a:t>
            </a:r>
            <a:r>
              <a:rPr kumimoji="1" lang="zh-CN" altLang="en-US" dirty="0" smtClean="0"/>
              <a:t> </a:t>
            </a:r>
            <a:r>
              <a:rPr kumimoji="1" lang="en-US" altLang="zh-CN" dirty="0" smtClean="0"/>
              <a:t>sets</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5043"/>
            <a:ext cx="6248400" cy="303846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6232"/>
            <a:ext cx="6248400" cy="303846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009" y="910649"/>
            <a:ext cx="6146991" cy="3008969"/>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33</a:t>
            </a:fld>
            <a:endParaRPr kumimoji="1" lang="zh-CN" altLang="en-US"/>
          </a:p>
        </p:txBody>
      </p:sp>
    </p:spTree>
    <p:extLst>
      <p:ext uri="{BB962C8B-B14F-4D97-AF65-F5344CB8AC3E}">
        <p14:creationId xmlns:p14="http://schemas.microsoft.com/office/powerpoint/2010/main" val="17940452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80" y="-230960"/>
            <a:ext cx="10515600" cy="1325563"/>
          </a:xfrm>
        </p:spPr>
        <p:txBody>
          <a:bodyPr/>
          <a:lstStyle/>
          <a:p>
            <a:r>
              <a:rPr kumimoji="1" lang="en-US" altLang="zh-CN" dirty="0" smtClean="0"/>
              <a:t>PCC</a:t>
            </a:r>
            <a:r>
              <a:rPr kumimoji="1" lang="zh-CN" altLang="en-US" dirty="0" smtClean="0"/>
              <a:t> </a:t>
            </a:r>
            <a:r>
              <a:rPr kumimoji="1" lang="en-US" altLang="zh-CN" dirty="0" smtClean="0"/>
              <a:t>on</a:t>
            </a:r>
            <a:r>
              <a:rPr kumimoji="1" lang="zh-CN" altLang="en-US" dirty="0" smtClean="0"/>
              <a:t> </a:t>
            </a:r>
            <a:r>
              <a:rPr kumimoji="1" lang="en-US" altLang="zh-CN" dirty="0" err="1" smtClean="0"/>
              <a:t>validition</a:t>
            </a:r>
            <a:r>
              <a:rPr kumimoji="1" lang="zh-CN" altLang="en-US" dirty="0" smtClean="0"/>
              <a:t> </a:t>
            </a:r>
            <a:r>
              <a:rPr kumimoji="1" lang="en-US" altLang="zh-CN" dirty="0" smtClean="0"/>
              <a:t>sets</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75" y="959661"/>
            <a:ext cx="6050280" cy="244801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755" y="959661"/>
            <a:ext cx="6050279" cy="244801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81" y="3407678"/>
            <a:ext cx="6079209" cy="2459722"/>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34</a:t>
            </a:fld>
            <a:endParaRPr kumimoji="1" lang="zh-CN" altLang="en-US"/>
          </a:p>
        </p:txBody>
      </p:sp>
    </p:spTree>
    <p:extLst>
      <p:ext uri="{BB962C8B-B14F-4D97-AF65-F5344CB8AC3E}">
        <p14:creationId xmlns:p14="http://schemas.microsoft.com/office/powerpoint/2010/main" val="1848633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235"/>
            <a:ext cx="10515600" cy="1325563"/>
          </a:xfrm>
        </p:spPr>
        <p:txBody>
          <a:bodyPr/>
          <a:lstStyle/>
          <a:p>
            <a:r>
              <a:rPr kumimoji="1" lang="en-US" altLang="zh-CN" dirty="0" smtClean="0"/>
              <a:t>Metric-</a:t>
            </a:r>
            <a:r>
              <a:rPr kumimoji="1" lang="en-US" altLang="zh-CN" dirty="0" err="1" smtClean="0"/>
              <a:t>Regressor</a:t>
            </a:r>
            <a:r>
              <a:rPr kumimoji="1" lang="en-US" altLang="zh-CN" dirty="0" smtClean="0"/>
              <a:t> algorithm</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36124"/>
            <a:ext cx="8982300" cy="5359876"/>
          </a:xfrm>
        </p:spPr>
      </p:pic>
      <mc:AlternateContent xmlns:mc="http://schemas.openxmlformats.org/markup-compatibility/2006" xmlns:a14="http://schemas.microsoft.com/office/drawing/2010/main">
        <mc:Choice Requires="a14">
          <p:sp>
            <p:nvSpPr>
              <p:cNvPr id="5" name="文本框 4"/>
              <p:cNvSpPr txBox="1"/>
              <p:nvPr/>
            </p:nvSpPr>
            <p:spPr>
              <a:xfrm>
                <a:off x="8925242" y="856357"/>
                <a:ext cx="3266757" cy="4893647"/>
              </a:xfrm>
              <a:prstGeom prst="rect">
                <a:avLst/>
              </a:prstGeom>
              <a:noFill/>
            </p:spPr>
            <p:txBody>
              <a:bodyPr wrap="square" rtlCol="0">
                <a:spAutoFit/>
              </a:bodyPr>
              <a:lstStyle/>
              <a:p>
                <a:endParaRPr kumimoji="1" lang="zh-CN" altLang="en-US" sz="2400" dirty="0" smtClean="0"/>
              </a:p>
              <a:p>
                <a:r>
                  <a:rPr kumimoji="1" lang="en-US" altLang="zh-CN" sz="2400" dirty="0" smtClean="0"/>
                  <a:t>P represents different sampling methods</a:t>
                </a:r>
                <a:r>
                  <a:rPr kumimoji="1" lang="zh-CN" altLang="en-US" sz="2400" dirty="0" smtClean="0"/>
                  <a:t>。</a:t>
                </a:r>
              </a:p>
              <a:p>
                <a:r>
                  <a:rPr kumimoji="1" lang="en-US" altLang="zh-CN" sz="2400" dirty="0" smtClean="0"/>
                  <a:t>Set N &lt; 100 considering the high complexity.</a:t>
                </a:r>
                <a:endParaRPr kumimoji="1" lang="zh-CN" altLang="en-US" sz="2400" dirty="0" smtClean="0"/>
              </a:p>
              <a:p>
                <a:endParaRPr kumimoji="1" lang="zh-CN" altLang="en-US" sz="2400" dirty="0"/>
              </a:p>
              <a:p>
                <a:endParaRPr kumimoji="1" lang="zh-CN" altLang="en-US" sz="2400" dirty="0" smtClean="0"/>
              </a:p>
              <a:p>
                <a:endParaRPr kumimoji="1" lang="zh-CN" altLang="en-US" sz="2400" dirty="0"/>
              </a:p>
              <a:p>
                <a:endParaRPr kumimoji="1" lang="zh-CN" altLang="en-US" sz="2400" dirty="0" smtClean="0"/>
              </a:p>
              <a:p>
                <a:endParaRPr kumimoji="1" lang="zh-CN" altLang="en-US" sz="2400" dirty="0"/>
              </a:p>
              <a:p>
                <a:endParaRPr kumimoji="1" lang="en-US" altLang="zh-CN" sz="2400" dirty="0" smtClean="0"/>
              </a:p>
              <a:p>
                <a:r>
                  <a:rPr kumimoji="1" lang="en-US" altLang="zh-CN" sz="2400" dirty="0" smtClean="0"/>
                  <a:t>Use a function </a:t>
                </a:r>
                <a14:m>
                  <m:oMath xmlns:m="http://schemas.openxmlformats.org/officeDocument/2006/math">
                    <m:r>
                      <a:rPr kumimoji="1" lang="en-US" altLang="zh-CN" sz="2400" i="1" dirty="0" smtClean="0">
                        <a:latin typeface="Cambria Math" charset="0"/>
                      </a:rPr>
                      <m:t>𝑓</m:t>
                    </m:r>
                  </m:oMath>
                </a14:m>
                <a:r>
                  <a:rPr kumimoji="1" lang="en-US" altLang="zh-CN" sz="2400" dirty="0" smtClean="0"/>
                  <a:t> to transform genotypes X</a:t>
                </a:r>
                <a:endParaRPr kumimoji="1"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8925242" y="856357"/>
                <a:ext cx="3266757" cy="4893647"/>
              </a:xfrm>
              <a:prstGeom prst="rect">
                <a:avLst/>
              </a:prstGeom>
              <a:blipFill rotWithShape="0">
                <a:blip r:embed="rId4"/>
                <a:stretch>
                  <a:fillRect l="-2799" b="-1868"/>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35</a:t>
            </a:fld>
            <a:endParaRPr kumimoji="1" lang="zh-CN" altLang="en-US"/>
          </a:p>
        </p:txBody>
      </p:sp>
    </p:spTree>
    <p:extLst>
      <p:ext uri="{BB962C8B-B14F-4D97-AF65-F5344CB8AC3E}">
        <p14:creationId xmlns:p14="http://schemas.microsoft.com/office/powerpoint/2010/main" val="1634633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235"/>
            <a:ext cx="10515600" cy="1325563"/>
          </a:xfrm>
        </p:spPr>
        <p:txBody>
          <a:bodyPr/>
          <a:lstStyle/>
          <a:p>
            <a:r>
              <a:rPr kumimoji="1" lang="en-US" altLang="zh-CN" dirty="0" smtClean="0"/>
              <a:t>Metric-</a:t>
            </a:r>
            <a:r>
              <a:rPr kumimoji="1" lang="en-US" altLang="zh-CN" dirty="0" err="1" smtClean="0"/>
              <a:t>Regressor</a:t>
            </a:r>
            <a:r>
              <a:rPr kumimoji="1" lang="en-US" altLang="zh-CN" dirty="0" smtClean="0"/>
              <a:t> algorithm</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43584"/>
            <a:ext cx="8287049" cy="6114415"/>
          </a:xfrm>
        </p:spPr>
      </p:pic>
      <mc:AlternateContent xmlns:mc="http://schemas.openxmlformats.org/markup-compatibility/2006" xmlns:a14="http://schemas.microsoft.com/office/drawing/2010/main">
        <mc:Choice Requires="a14">
          <p:sp>
            <p:nvSpPr>
              <p:cNvPr id="6" name="文本框 5"/>
              <p:cNvSpPr txBox="1"/>
              <p:nvPr/>
            </p:nvSpPr>
            <p:spPr>
              <a:xfrm>
                <a:off x="8611986" y="433546"/>
                <a:ext cx="3459480" cy="6370975"/>
              </a:xfrm>
              <a:prstGeom prst="rect">
                <a:avLst/>
              </a:prstGeom>
              <a:noFill/>
            </p:spPr>
            <p:txBody>
              <a:bodyPr wrap="square" rtlCol="0">
                <a:spAutoFit/>
              </a:bodyPr>
              <a:lstStyle/>
              <a:p>
                <a:r>
                  <a:rPr kumimoji="1" lang="en-US" altLang="zh-CN" sz="2400" dirty="0" smtClean="0"/>
                  <a:t>U</a:t>
                </a:r>
                <a14:m>
                  <m:oMath xmlns:m="http://schemas.openxmlformats.org/officeDocument/2006/math">
                    <m:r>
                      <m:rPr>
                        <m:sty m:val="p"/>
                      </m:rPr>
                      <a:rPr kumimoji="1" lang="en-US" altLang="zh-CN" sz="2400" b="0" i="0" dirty="0" smtClean="0">
                        <a:latin typeface="Cambria Math" charset="0"/>
                      </a:rPr>
                      <m:t>se</m:t>
                    </m:r>
                    <m:r>
                      <a:rPr kumimoji="1" lang="en-US" altLang="zh-CN" sz="2400" b="0" i="0" dirty="0" smtClean="0">
                        <a:latin typeface="Cambria Math" charset="0"/>
                      </a:rPr>
                      <m:t> </m:t>
                    </m:r>
                    <m:sSub>
                      <m:sSubPr>
                        <m:ctrlPr>
                          <a:rPr kumimoji="1" lang="en-US" altLang="zh-CN" sz="2400" i="1" dirty="0" smtClean="0">
                            <a:latin typeface="Cambria Math" charset="0"/>
                          </a:rPr>
                        </m:ctrlPr>
                      </m:sSubPr>
                      <m:e>
                        <m:r>
                          <m:rPr>
                            <m:sty m:val="p"/>
                          </m:rPr>
                          <a:rPr kumimoji="1" lang="en-US" altLang="zh-CN" sz="2400" i="1" dirty="0" smtClean="0">
                            <a:latin typeface="Cambria Math" charset="0"/>
                          </a:rPr>
                          <m:t>X</m:t>
                        </m:r>
                      </m:e>
                      <m:sub>
                        <m:r>
                          <a:rPr kumimoji="1" lang="en-US" altLang="zh-CN" sz="2400" b="0" i="1" dirty="0" smtClean="0">
                            <a:latin typeface="Cambria Math" charset="0"/>
                          </a:rPr>
                          <m:t>1</m:t>
                        </m:r>
                      </m:sub>
                    </m:sSub>
                  </m:oMath>
                </a14:m>
                <a:r>
                  <a:rPr kumimoji="1" lang="en-US" altLang="zh-CN" sz="2400" dirty="0"/>
                  <a:t>, </a:t>
                </a:r>
                <a14:m>
                  <m:oMath xmlns:m="http://schemas.openxmlformats.org/officeDocument/2006/math">
                    <m:sSub>
                      <m:sSubPr>
                        <m:ctrlPr>
                          <a:rPr kumimoji="1" lang="en-US" altLang="zh-CN" sz="2400" i="1" dirty="0">
                            <a:latin typeface="Cambria Math" charset="0"/>
                          </a:rPr>
                        </m:ctrlPr>
                      </m:sSubPr>
                      <m:e>
                        <m:r>
                          <a:rPr kumimoji="1" lang="en-US" altLang="zh-CN" sz="2400" b="0" i="1" dirty="0" smtClean="0">
                            <a:latin typeface="Cambria Math" charset="0"/>
                          </a:rPr>
                          <m:t>𝑦</m:t>
                        </m:r>
                      </m:e>
                      <m:sub>
                        <m:r>
                          <a:rPr kumimoji="1" lang="en-US" altLang="zh-CN" sz="2400" i="1" dirty="0">
                            <a:latin typeface="Cambria Math" charset="0"/>
                          </a:rPr>
                          <m:t>1</m:t>
                        </m:r>
                      </m:sub>
                    </m:sSub>
                  </m:oMath>
                </a14:m>
                <a:r>
                  <a:rPr kumimoji="1" lang="en-US" altLang="zh-CN" sz="2400" dirty="0" smtClean="0"/>
                  <a:t> and Least Square to calculate β</a:t>
                </a:r>
                <a:endParaRPr kumimoji="1" lang="en-US" altLang="zh-CN" sz="2400" dirty="0"/>
              </a:p>
              <a:p>
                <a:endParaRPr kumimoji="1" lang="en-US" altLang="zh-CN" sz="2400" dirty="0" smtClean="0"/>
              </a:p>
              <a:p>
                <a:r>
                  <a:rPr kumimoji="1" lang="en-US" altLang="zh-CN" sz="2400" dirty="0" smtClean="0"/>
                  <a:t>Then used by </a:t>
                </a:r>
                <a14:m>
                  <m:oMath xmlns:m="http://schemas.openxmlformats.org/officeDocument/2006/math">
                    <m:sSub>
                      <m:sSubPr>
                        <m:ctrlPr>
                          <a:rPr kumimoji="1" lang="en-US" altLang="zh-CN" sz="2400" i="1" dirty="0">
                            <a:latin typeface="Cambria Math" charset="0"/>
                          </a:rPr>
                        </m:ctrlPr>
                      </m:sSubPr>
                      <m:e>
                        <m:r>
                          <m:rPr>
                            <m:sty m:val="p"/>
                          </m:rPr>
                          <a:rPr kumimoji="1" lang="en-US" altLang="zh-CN" sz="2400" i="1" dirty="0">
                            <a:latin typeface="Cambria Math" charset="0"/>
                          </a:rPr>
                          <m:t>X</m:t>
                        </m:r>
                      </m:e>
                      <m:sub>
                        <m:r>
                          <a:rPr kumimoji="1" lang="en-US" altLang="zh-CN" sz="2400" b="0" i="1" dirty="0" smtClean="0">
                            <a:latin typeface="Cambria Math" charset="0"/>
                          </a:rPr>
                          <m:t>2</m:t>
                        </m:r>
                      </m:sub>
                    </m:sSub>
                  </m:oMath>
                </a14:m>
                <a:r>
                  <a:rPr kumimoji="1" lang="en-US" altLang="zh-CN" sz="2400" dirty="0" smtClean="0"/>
                  <a:t>,</a:t>
                </a:r>
                <a:r>
                  <a:rPr kumimoji="1" lang="en-US" altLang="zh-CN" sz="2400" dirty="0"/>
                  <a:t> </a:t>
                </a:r>
                <a14:m>
                  <m:oMath xmlns:m="http://schemas.openxmlformats.org/officeDocument/2006/math">
                    <m:sSub>
                      <m:sSubPr>
                        <m:ctrlPr>
                          <a:rPr kumimoji="1" lang="en-US" altLang="zh-CN" sz="2400" i="1" dirty="0">
                            <a:latin typeface="Cambria Math" charset="0"/>
                          </a:rPr>
                        </m:ctrlPr>
                      </m:sSubPr>
                      <m:e>
                        <m:r>
                          <a:rPr kumimoji="1" lang="en-US" altLang="zh-CN" sz="2400" b="0" i="1" dirty="0" smtClean="0">
                            <a:latin typeface="Cambria Math" charset="0"/>
                          </a:rPr>
                          <m:t>𝑦</m:t>
                        </m:r>
                      </m:e>
                      <m:sub>
                        <m:r>
                          <a:rPr kumimoji="1" lang="en-US" altLang="zh-CN" sz="2400" b="0" i="1" dirty="0" smtClean="0">
                            <a:latin typeface="Cambria Math" charset="0"/>
                          </a:rPr>
                          <m:t>2</m:t>
                        </m:r>
                      </m:sub>
                    </m:sSub>
                    <m:r>
                      <a:rPr kumimoji="1" lang="en-US" altLang="zh-CN" sz="2400" b="0" i="0" dirty="0" smtClean="0">
                        <a:latin typeface="Cambria Math" charset="0"/>
                      </a:rPr>
                      <m:t>,</m:t>
                    </m:r>
                  </m:oMath>
                </a14:m>
                <a:r>
                  <a:rPr kumimoji="1" lang="en-US" altLang="zh-CN" sz="2400" dirty="0" smtClean="0"/>
                  <a:t> </a:t>
                </a:r>
              </a:p>
              <a:p>
                <a:endParaRPr kumimoji="1" lang="en-US" altLang="zh-CN" sz="2400" dirty="0" smtClean="0"/>
              </a:p>
              <a:p>
                <a:r>
                  <a:rPr kumimoji="1" lang="en-US" altLang="zh-CN" sz="2400" dirty="0" smtClean="0"/>
                  <a:t>Calculate </a:t>
                </a:r>
                <a:r>
                  <a:rPr kumimoji="1" lang="en-US" altLang="zh-CN" sz="2400" dirty="0" err="1"/>
                  <a:t>θ</a:t>
                </a:r>
                <a:r>
                  <a:rPr kumimoji="1" lang="en-US" altLang="zh-CN" sz="2400" dirty="0"/>
                  <a:t> </a:t>
                </a:r>
                <a:r>
                  <a:rPr kumimoji="1" lang="en-US" altLang="zh-CN" sz="2400" dirty="0" smtClean="0"/>
                  <a:t>by optimizing Expectation of MSE</a:t>
                </a:r>
              </a:p>
              <a:p>
                <a:endParaRPr kumimoji="1" lang="en-US" altLang="zh-CN" sz="2400" dirty="0" smtClean="0"/>
              </a:p>
              <a:p>
                <a:r>
                  <a:rPr kumimoji="1" lang="en-US" altLang="zh-CN" sz="2400" dirty="0" smtClean="0"/>
                  <a:t>Optimizing methods:</a:t>
                </a:r>
              </a:p>
              <a:p>
                <a:r>
                  <a:rPr kumimoji="1" lang="en-US" altLang="zh-CN" sz="2400" dirty="0" smtClean="0"/>
                  <a:t>Gradient descent</a:t>
                </a:r>
                <a:endParaRPr kumimoji="1" lang="zh-CN" altLang="en-US" sz="2400" dirty="0"/>
              </a:p>
              <a:p>
                <a:endParaRPr kumimoji="1" lang="zh-CN" altLang="en-US" sz="2400" dirty="0" smtClean="0"/>
              </a:p>
              <a:p>
                <a:endParaRPr kumimoji="1" lang="zh-CN" altLang="en-US" sz="2400" dirty="0"/>
              </a:p>
              <a:p>
                <a:endParaRPr kumimoji="1" lang="zh-CN" altLang="en-US" sz="2400" dirty="0" smtClean="0"/>
              </a:p>
              <a:p>
                <a:endParaRPr kumimoji="1" lang="zh-CN" altLang="en-US" sz="2400" dirty="0" smtClean="0"/>
              </a:p>
              <a:p>
                <a:r>
                  <a:rPr kumimoji="1" lang="en-US" altLang="zh-CN" sz="2400" dirty="0" smtClean="0"/>
                  <a:t>We use optimized </a:t>
                </a:r>
                <a14:m>
                  <m:oMath xmlns:m="http://schemas.openxmlformats.org/officeDocument/2006/math">
                    <m:r>
                      <a:rPr kumimoji="1" lang="en-US" altLang="zh-CN" sz="2400" i="1" smtClean="0">
                        <a:latin typeface="Cambria Math" charset="0"/>
                        <a:ea typeface="Cambria Math" charset="0"/>
                        <a:cs typeface="Cambria Math" charset="0"/>
                      </a:rPr>
                      <m:t>𝜃</m:t>
                    </m:r>
                  </m:oMath>
                </a14:m>
                <a:r>
                  <a:rPr kumimoji="1" lang="en-US" altLang="zh-CN" sz="2400" dirty="0" smtClean="0"/>
                  <a:t> to do right part. It is similar to the left.</a:t>
                </a:r>
                <a:endParaRPr kumimoji="1"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611986" y="433546"/>
                <a:ext cx="3459480" cy="6370975"/>
              </a:xfrm>
              <a:prstGeom prst="rect">
                <a:avLst/>
              </a:prstGeom>
              <a:blipFill rotWithShape="0">
                <a:blip r:embed="rId4"/>
                <a:stretch>
                  <a:fillRect l="-2822" t="-7464" r="-1940" b="-1244"/>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36</a:t>
            </a:fld>
            <a:endParaRPr kumimoji="1" lang="zh-CN" altLang="en-US"/>
          </a:p>
        </p:txBody>
      </p:sp>
    </p:spTree>
    <p:extLst>
      <p:ext uri="{BB962C8B-B14F-4D97-AF65-F5344CB8AC3E}">
        <p14:creationId xmlns:p14="http://schemas.microsoft.com/office/powerpoint/2010/main" val="1920512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97" y="5176203"/>
            <a:ext cx="6489700" cy="1562100"/>
          </a:xfrm>
          <a:prstGeom prst="rect">
            <a:avLst/>
          </a:prstGeom>
        </p:spPr>
      </p:pic>
      <p:sp>
        <p:nvSpPr>
          <p:cNvPr id="2" name="标题 1"/>
          <p:cNvSpPr>
            <a:spLocks noGrp="1"/>
          </p:cNvSpPr>
          <p:nvPr>
            <p:ph type="title"/>
          </p:nvPr>
        </p:nvSpPr>
        <p:spPr>
          <a:xfrm>
            <a:off x="838200" y="-274955"/>
            <a:ext cx="10515600" cy="1325563"/>
          </a:xfrm>
        </p:spPr>
        <p:txBody>
          <a:bodyPr/>
          <a:lstStyle/>
          <a:p>
            <a:r>
              <a:rPr kumimoji="1" lang="en-US" altLang="zh-CN" dirty="0" smtClean="0"/>
              <a:t>Speed</a:t>
            </a:r>
            <a:r>
              <a:rPr kumimoji="1" lang="zh-CN" altLang="en-US" dirty="0" smtClean="0"/>
              <a:t> </a:t>
            </a:r>
            <a:r>
              <a:rPr kumimoji="1" lang="en-US" altLang="zh-CN" dirty="0" smtClean="0"/>
              <a:t>up</a:t>
            </a:r>
            <a:r>
              <a:rPr kumimoji="1" lang="zh-CN" altLang="en-US" dirty="0" smtClean="0"/>
              <a:t> </a:t>
            </a:r>
            <a:r>
              <a:rPr kumimoji="1" lang="en-US" altLang="zh-CN" dirty="0" smtClean="0"/>
              <a:t>Metric-</a:t>
            </a:r>
            <a:r>
              <a:rPr kumimoji="1" lang="en-US" altLang="zh-CN" dirty="0" err="1" smtClean="0"/>
              <a:t>Regressor</a:t>
            </a:r>
            <a:endParaRPr kumimoji="1"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77" y="672867"/>
            <a:ext cx="6624320" cy="4881078"/>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8040226" y="1532561"/>
                <a:ext cx="3459047" cy="4401205"/>
              </a:xfrm>
              <a:prstGeom prst="rect">
                <a:avLst/>
              </a:prstGeom>
              <a:noFill/>
            </p:spPr>
            <p:txBody>
              <a:bodyPr wrap="square" rtlCol="0">
                <a:spAutoFit/>
              </a:bodyPr>
              <a:lstStyle/>
              <a:p>
                <a:r>
                  <a:rPr kumimoji="1" lang="en-US" altLang="zh-CN" sz="2800" dirty="0" smtClean="0"/>
                  <a:t>One of the key factor influencing complexity is </a:t>
                </a:r>
                <a14:m>
                  <m:oMath xmlns:m="http://schemas.openxmlformats.org/officeDocument/2006/math">
                    <m:r>
                      <a:rPr kumimoji="1" lang="en-US" altLang="zh-CN" sz="2800" b="0" i="1" smtClean="0">
                        <a:latin typeface="Cambria Math" charset="0"/>
                      </a:rPr>
                      <m:t>𝑓</m:t>
                    </m:r>
                  </m:oMath>
                </a14:m>
                <a:endParaRPr kumimoji="1" lang="en-US" altLang="zh-CN" sz="2800" dirty="0" smtClean="0"/>
              </a:p>
              <a:p>
                <a:endParaRPr kumimoji="1" lang="en-US" altLang="zh-CN" sz="2800" dirty="0" smtClean="0"/>
              </a:p>
              <a:p>
                <a:r>
                  <a:rPr kumimoji="1" lang="en-US" altLang="zh-CN" sz="2800" dirty="0" smtClean="0"/>
                  <a:t>We design different functions</a:t>
                </a:r>
              </a:p>
              <a:p>
                <a:endParaRPr kumimoji="1" lang="zh-CN" altLang="en-US" sz="2800" dirty="0" smtClean="0"/>
              </a:p>
              <a:p>
                <a:r>
                  <a:rPr kumimoji="1" lang="en-US" altLang="zh-CN" sz="2800" dirty="0" smtClean="0"/>
                  <a:t>Use second and third functions can speed up calculation</a:t>
                </a:r>
                <a:endParaRPr kumimoji="1" lang="zh-CN" altLang="en-US" sz="28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040226" y="1532561"/>
                <a:ext cx="3459047" cy="4401205"/>
              </a:xfrm>
              <a:prstGeom prst="rect">
                <a:avLst/>
              </a:prstGeom>
              <a:blipFill rotWithShape="0">
                <a:blip r:embed="rId5"/>
                <a:stretch>
                  <a:fillRect l="-3704" t="-1247" r="-5115" b="-3047"/>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37</a:t>
            </a:fld>
            <a:endParaRPr kumimoji="1" lang="zh-CN" altLang="en-US"/>
          </a:p>
        </p:txBody>
      </p:sp>
    </p:spTree>
    <p:extLst>
      <p:ext uri="{BB962C8B-B14F-4D97-AF65-F5344CB8AC3E}">
        <p14:creationId xmlns:p14="http://schemas.microsoft.com/office/powerpoint/2010/main" val="579819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6400" y="-22522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347" y="767239"/>
            <a:ext cx="6731000" cy="5994400"/>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38</a:t>
            </a:fld>
            <a:endParaRPr kumimoji="1" lang="zh-CN" altLang="en-US"/>
          </a:p>
        </p:txBody>
      </p:sp>
    </p:spTree>
    <p:extLst>
      <p:ext uri="{BB962C8B-B14F-4D97-AF65-F5344CB8AC3E}">
        <p14:creationId xmlns:p14="http://schemas.microsoft.com/office/powerpoint/2010/main" val="196334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784860"/>
            <a:ext cx="7373620" cy="5958756"/>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39</a:t>
            </a:fld>
            <a:endParaRPr kumimoji="1" lang="zh-CN" altLang="en-US"/>
          </a:p>
        </p:txBody>
      </p:sp>
    </p:spTree>
    <p:extLst>
      <p:ext uri="{BB962C8B-B14F-4D97-AF65-F5344CB8AC3E}">
        <p14:creationId xmlns:p14="http://schemas.microsoft.com/office/powerpoint/2010/main" val="1250874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Random projection and Gaussian Process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Methods</a:t>
            </a:r>
            <a:r>
              <a:rPr kumimoji="1" lang="zh-CN" altLang="en-US" dirty="0" smtClean="0"/>
              <a:t>：</a:t>
            </a:r>
          </a:p>
          <a:p>
            <a:r>
              <a:rPr kumimoji="1" lang="en-US" altLang="zh-CN" dirty="0"/>
              <a:t>Random</a:t>
            </a:r>
            <a:r>
              <a:rPr kumimoji="1" lang="zh-CN" altLang="en-US" dirty="0"/>
              <a:t> </a:t>
            </a:r>
            <a:r>
              <a:rPr kumimoji="1" lang="en-US" altLang="zh-CN" dirty="0"/>
              <a:t>projection</a:t>
            </a:r>
            <a:r>
              <a:rPr kumimoji="1" lang="zh-CN" altLang="en-US" dirty="0"/>
              <a:t>：</a:t>
            </a:r>
          </a:p>
          <a:p>
            <a:pPr lvl="1"/>
            <a:r>
              <a:rPr kumimoji="1" lang="en-US" altLang="zh-CN" dirty="0"/>
              <a:t>2</a:t>
            </a:r>
            <a:r>
              <a:rPr kumimoji="1" lang="zh-CN" altLang="en-US" dirty="0"/>
              <a:t> </a:t>
            </a:r>
            <a:r>
              <a:rPr kumimoji="1" lang="en-US" altLang="zh-CN" dirty="0"/>
              <a:t>bit</a:t>
            </a:r>
            <a:r>
              <a:rPr kumimoji="1" lang="zh-CN" altLang="en-US" dirty="0"/>
              <a:t> </a:t>
            </a:r>
            <a:r>
              <a:rPr kumimoji="1" lang="en-US" altLang="zh-CN" dirty="0"/>
              <a:t>encode</a:t>
            </a:r>
            <a:r>
              <a:rPr kumimoji="1" lang="zh-CN" altLang="en-US" dirty="0"/>
              <a:t> </a:t>
            </a:r>
            <a:r>
              <a:rPr kumimoji="1" lang="en-US" altLang="zh-CN" dirty="0"/>
              <a:t>nucleotide</a:t>
            </a:r>
            <a:r>
              <a:rPr kumimoji="1" lang="zh-CN" altLang="en-US" dirty="0"/>
              <a:t> </a:t>
            </a:r>
            <a:r>
              <a:rPr kumimoji="1" lang="en-US" altLang="zh-CN" dirty="0"/>
              <a:t>to</a:t>
            </a:r>
            <a:r>
              <a:rPr kumimoji="1" lang="zh-CN" altLang="en-US" dirty="0"/>
              <a:t> </a:t>
            </a:r>
            <a:r>
              <a:rPr kumimoji="1" lang="en-US" altLang="zh-CN" dirty="0"/>
              <a:t>[1,0</a:t>
            </a:r>
            <a:r>
              <a:rPr kumimoji="1" lang="en-US" altLang="zh-CN" dirty="0" smtClean="0"/>
              <a:t>], [</a:t>
            </a:r>
            <a:r>
              <a:rPr kumimoji="1" lang="en-US" altLang="zh-CN" dirty="0"/>
              <a:t>0,1</a:t>
            </a:r>
            <a:r>
              <a:rPr kumimoji="1" lang="en-US" altLang="zh-CN" dirty="0" smtClean="0"/>
              <a:t>], [1,1</a:t>
            </a:r>
            <a:r>
              <a:rPr kumimoji="1" lang="en-US" altLang="zh-CN" dirty="0"/>
              <a:t>]</a:t>
            </a:r>
            <a:endParaRPr kumimoji="1" lang="zh-CN" altLang="en-US" dirty="0"/>
          </a:p>
          <a:p>
            <a:pPr lvl="1"/>
            <a:r>
              <a:rPr kumimoji="1" lang="en-US" altLang="zh-CN" dirty="0"/>
              <a:t>Convert</a:t>
            </a:r>
            <a:r>
              <a:rPr kumimoji="1" lang="zh-CN" altLang="en-US" dirty="0"/>
              <a:t> </a:t>
            </a:r>
            <a:r>
              <a:rPr kumimoji="1" lang="en-US" altLang="zh-CN" dirty="0"/>
              <a:t>feature</a:t>
            </a:r>
            <a:r>
              <a:rPr kumimoji="1" lang="zh-CN" altLang="en-US" dirty="0"/>
              <a:t> </a:t>
            </a:r>
            <a:r>
              <a:rPr kumimoji="1" lang="en-US" altLang="zh-CN" dirty="0"/>
              <a:t>dimension</a:t>
            </a:r>
            <a:r>
              <a:rPr kumimoji="1" lang="zh-CN" altLang="en-US" dirty="0"/>
              <a:t> </a:t>
            </a:r>
            <a:r>
              <a:rPr kumimoji="1" lang="en-US" altLang="zh-CN" dirty="0"/>
              <a:t>from</a:t>
            </a:r>
            <a:r>
              <a:rPr kumimoji="1" lang="zh-CN" altLang="en-US" dirty="0"/>
              <a:t> </a:t>
            </a:r>
            <a:r>
              <a:rPr kumimoji="1" lang="en-US" altLang="zh-CN" dirty="0"/>
              <a:t>1,900,000</a:t>
            </a:r>
            <a:r>
              <a:rPr kumimoji="1" lang="zh-CN" altLang="en-US" dirty="0"/>
              <a:t> </a:t>
            </a:r>
            <a:r>
              <a:rPr kumimoji="1" lang="en-US" altLang="zh-CN" dirty="0"/>
              <a:t>to</a:t>
            </a:r>
            <a:r>
              <a:rPr kumimoji="1" lang="zh-CN" altLang="en-US" dirty="0"/>
              <a:t> </a:t>
            </a:r>
            <a:r>
              <a:rPr kumimoji="1" lang="en-US" altLang="zh-CN" dirty="0"/>
              <a:t>80,000</a:t>
            </a:r>
            <a:r>
              <a:rPr kumimoji="1" lang="zh-CN" altLang="en-US" dirty="0"/>
              <a:t> </a:t>
            </a:r>
            <a:r>
              <a:rPr kumimoji="1" lang="en-US" altLang="zh-CN" dirty="0"/>
              <a:t>and</a:t>
            </a:r>
            <a:r>
              <a:rPr kumimoji="1" lang="zh-CN" altLang="en-US" dirty="0"/>
              <a:t> </a:t>
            </a:r>
            <a:r>
              <a:rPr kumimoji="1" lang="en-US" altLang="zh-CN" dirty="0"/>
              <a:t>maintaining</a:t>
            </a:r>
            <a:r>
              <a:rPr kumimoji="1" lang="zh-CN" altLang="en-US" dirty="0"/>
              <a:t> </a:t>
            </a:r>
            <a:r>
              <a:rPr kumimoji="1" lang="en-US" altLang="zh-CN" dirty="0"/>
              <a:t>sample</a:t>
            </a:r>
            <a:r>
              <a:rPr kumimoji="1" lang="zh-CN" altLang="en-US" dirty="0"/>
              <a:t> </a:t>
            </a:r>
            <a:r>
              <a:rPr kumimoji="1" lang="en-US" altLang="zh-CN" dirty="0"/>
              <a:t>distance.</a:t>
            </a:r>
            <a:endParaRPr kumimoji="1" lang="zh-CN" altLang="en-US" dirty="0"/>
          </a:p>
          <a:p>
            <a:pPr lvl="1"/>
            <a:r>
              <a:rPr kumimoji="1" lang="en-US" altLang="zh-CN" dirty="0"/>
              <a:t>Use</a:t>
            </a:r>
            <a:r>
              <a:rPr kumimoji="1" lang="zh-CN" altLang="en-US" dirty="0"/>
              <a:t> </a:t>
            </a:r>
            <a:r>
              <a:rPr kumimoji="1" lang="en-US" altLang="zh-CN" dirty="0"/>
              <a:t>local</a:t>
            </a:r>
            <a:r>
              <a:rPr kumimoji="1" lang="zh-CN" altLang="en-US" dirty="0"/>
              <a:t> </a:t>
            </a:r>
            <a:r>
              <a:rPr kumimoji="1" lang="en-US" altLang="zh-CN" dirty="0"/>
              <a:t>sensitive</a:t>
            </a:r>
            <a:r>
              <a:rPr kumimoji="1" lang="zh-CN" altLang="en-US" dirty="0"/>
              <a:t> </a:t>
            </a:r>
            <a:r>
              <a:rPr kumimoji="1" lang="en-US" altLang="zh-CN" dirty="0"/>
              <a:t>hash</a:t>
            </a:r>
            <a:r>
              <a:rPr kumimoji="1" lang="zh-CN" altLang="en-US" dirty="0"/>
              <a:t> </a:t>
            </a:r>
            <a:r>
              <a:rPr kumimoji="1" lang="en-US" altLang="zh-CN" dirty="0"/>
              <a:t>to</a:t>
            </a:r>
            <a:r>
              <a:rPr kumimoji="1" lang="zh-CN" altLang="en-US" dirty="0"/>
              <a:t> </a:t>
            </a:r>
            <a:r>
              <a:rPr kumimoji="1" lang="en-US" altLang="zh-CN" dirty="0"/>
              <a:t>remove</a:t>
            </a:r>
            <a:r>
              <a:rPr kumimoji="1" lang="zh-CN" altLang="en-US" dirty="0"/>
              <a:t> </a:t>
            </a:r>
            <a:r>
              <a:rPr kumimoji="1" lang="en-US" altLang="zh-CN" dirty="0"/>
              <a:t>redundant</a:t>
            </a:r>
            <a:r>
              <a:rPr kumimoji="1" lang="zh-CN" altLang="en-US" dirty="0"/>
              <a:t> </a:t>
            </a:r>
            <a:r>
              <a:rPr kumimoji="1" lang="en-US" altLang="zh-CN" dirty="0"/>
              <a:t>features.</a:t>
            </a:r>
            <a:endParaRPr kumimoji="1" lang="zh-CN" altLang="en-US" dirty="0"/>
          </a:p>
          <a:p>
            <a:r>
              <a:rPr kumimoji="1" lang="en-US" altLang="zh-CN" dirty="0" smtClean="0"/>
              <a:t>Gaussian</a:t>
            </a:r>
            <a:r>
              <a:rPr kumimoji="1" lang="zh-CN" altLang="en-US" dirty="0" smtClean="0"/>
              <a:t> </a:t>
            </a:r>
            <a:r>
              <a:rPr kumimoji="1" lang="en-US" altLang="zh-CN" dirty="0" smtClean="0"/>
              <a:t>Process</a:t>
            </a:r>
            <a:r>
              <a:rPr kumimoji="1" lang="zh-CN" altLang="en-US" dirty="0" smtClean="0"/>
              <a:t> </a:t>
            </a:r>
            <a:r>
              <a:rPr kumimoji="1" lang="en-US" altLang="zh-CN" dirty="0" smtClean="0"/>
              <a:t>regression:</a:t>
            </a:r>
            <a:endParaRPr kumimoji="1" lang="zh-CN" altLang="en-US" dirty="0" smtClean="0"/>
          </a:p>
          <a:p>
            <a:pPr lvl="1"/>
            <a:r>
              <a:rPr kumimoji="1" lang="en-US" altLang="zh-CN" dirty="0" smtClean="0"/>
              <a:t>The</a:t>
            </a:r>
            <a:r>
              <a:rPr kumimoji="1" lang="zh-CN" altLang="en-US" dirty="0" smtClean="0"/>
              <a:t> </a:t>
            </a:r>
            <a:r>
              <a:rPr kumimoji="1" lang="en-US" altLang="zh-CN" dirty="0" smtClean="0"/>
              <a:t>variables</a:t>
            </a:r>
            <a:r>
              <a:rPr kumimoji="1" lang="zh-CN" altLang="en-US" dirty="0" smtClean="0"/>
              <a:t> </a:t>
            </a:r>
            <a:r>
              <a:rPr kumimoji="1" lang="en-US" altLang="zh-CN" dirty="0" smtClean="0"/>
              <a:t>in</a:t>
            </a:r>
            <a:r>
              <a:rPr kumimoji="1" lang="zh-CN" altLang="en-US" dirty="0" smtClean="0"/>
              <a:t> </a:t>
            </a:r>
            <a:r>
              <a:rPr kumimoji="1" lang="en-US" altLang="zh-CN" dirty="0" smtClean="0"/>
              <a:t>normal</a:t>
            </a:r>
            <a:r>
              <a:rPr kumimoji="1" lang="zh-CN" altLang="en-US" dirty="0" smtClean="0"/>
              <a:t> </a:t>
            </a:r>
            <a:r>
              <a:rPr kumimoji="1" lang="en-US" altLang="zh-CN" dirty="0" smtClean="0"/>
              <a:t>distribution</a:t>
            </a:r>
            <a:endParaRPr kumimoji="1" lang="zh-CN" altLang="en-US" dirty="0" smtClean="0"/>
          </a:p>
          <a:p>
            <a:pPr lvl="1"/>
            <a:r>
              <a:rPr kumimoji="1" lang="en-US" altLang="zh-CN" dirty="0" smtClean="0"/>
              <a:t>Apply</a:t>
            </a:r>
            <a:r>
              <a:rPr kumimoji="1" lang="zh-CN" altLang="en-US" dirty="0" smtClean="0"/>
              <a:t> </a:t>
            </a:r>
            <a:r>
              <a:rPr kumimoji="1" lang="en-US" altLang="zh-CN" dirty="0" smtClean="0"/>
              <a:t>kernel</a:t>
            </a:r>
            <a:r>
              <a:rPr kumimoji="1" lang="zh-CN" altLang="en-US" dirty="0" smtClean="0"/>
              <a:t> </a:t>
            </a:r>
            <a:r>
              <a:rPr kumimoji="1" lang="en-US" altLang="zh-CN" dirty="0" smtClean="0"/>
              <a:t>function</a:t>
            </a:r>
            <a:r>
              <a:rPr kumimoji="1" lang="zh-CN" altLang="en-US" dirty="0" smtClean="0"/>
              <a:t> </a:t>
            </a:r>
            <a:r>
              <a:rPr kumimoji="1" lang="en-US" altLang="zh-CN" dirty="0" smtClean="0"/>
              <a:t>to</a:t>
            </a:r>
            <a:r>
              <a:rPr kumimoji="1" lang="zh-CN" altLang="en-US" dirty="0" smtClean="0"/>
              <a:t> </a:t>
            </a:r>
            <a:r>
              <a:rPr kumimoji="1" lang="en-US" altLang="zh-CN" dirty="0" smtClean="0"/>
              <a:t>variables.</a:t>
            </a:r>
            <a:r>
              <a:rPr kumimoji="1" lang="zh-CN" altLang="en-US" dirty="0" smtClean="0"/>
              <a:t> </a:t>
            </a:r>
            <a:r>
              <a:rPr kumimoji="1" lang="en-US" altLang="zh-CN" dirty="0" smtClean="0"/>
              <a:t>Bayesian</a:t>
            </a:r>
            <a:r>
              <a:rPr kumimoji="1" lang="zh-CN" altLang="en-US" dirty="0" smtClean="0"/>
              <a:t> </a:t>
            </a:r>
            <a:r>
              <a:rPr kumimoji="1" lang="en-US" altLang="zh-CN" dirty="0" smtClean="0"/>
              <a:t>regression</a:t>
            </a:r>
            <a:r>
              <a:rPr kumimoji="1" lang="zh-CN" altLang="en-US" dirty="0" smtClean="0"/>
              <a:t> </a:t>
            </a:r>
            <a:r>
              <a:rPr kumimoji="1" lang="en-US" altLang="zh-CN" dirty="0"/>
              <a:t>i</a:t>
            </a:r>
            <a:r>
              <a:rPr kumimoji="1" lang="en-US" altLang="zh-CN" dirty="0" smtClean="0"/>
              <a:t>n</a:t>
            </a:r>
            <a:r>
              <a:rPr kumimoji="1" lang="zh-CN" altLang="en-US" dirty="0" smtClean="0"/>
              <a:t> </a:t>
            </a:r>
            <a:r>
              <a:rPr kumimoji="1" lang="en-US" altLang="zh-CN" dirty="0" smtClean="0"/>
              <a:t>high</a:t>
            </a:r>
            <a:r>
              <a:rPr kumimoji="1" lang="zh-CN" altLang="en-US" dirty="0"/>
              <a:t> </a:t>
            </a:r>
            <a:r>
              <a:rPr kumimoji="1" lang="en-US" altLang="zh-CN" dirty="0" smtClean="0"/>
              <a:t>dimension.</a:t>
            </a:r>
            <a:endParaRPr kumimoji="1" lang="zh-CN" altLang="en-US" dirty="0" smtClean="0"/>
          </a:p>
          <a:p>
            <a:pPr lvl="1"/>
            <a:endParaRPr kumimoji="1" lang="zh-CN" altLang="en-US" dirty="0" smtClean="0"/>
          </a:p>
          <a:p>
            <a:pPr lvl="1"/>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4</a:t>
            </a:fld>
            <a:endParaRPr kumimoji="1" lang="zh-CN" altLang="en-US"/>
          </a:p>
        </p:txBody>
      </p:sp>
    </p:spTree>
    <p:extLst>
      <p:ext uri="{BB962C8B-B14F-4D97-AF65-F5344CB8AC3E}">
        <p14:creationId xmlns:p14="http://schemas.microsoft.com/office/powerpoint/2010/main" val="17863500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59" y="982980"/>
            <a:ext cx="7095929" cy="575310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40</a:t>
            </a:fld>
            <a:endParaRPr kumimoji="1" lang="zh-CN" altLang="en-US"/>
          </a:p>
        </p:txBody>
      </p:sp>
    </p:spTree>
    <p:extLst>
      <p:ext uri="{BB962C8B-B14F-4D97-AF65-F5344CB8AC3E}">
        <p14:creationId xmlns:p14="http://schemas.microsoft.com/office/powerpoint/2010/main" val="17336456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724222"/>
            <a:ext cx="6606540" cy="6133778"/>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41</a:t>
            </a:fld>
            <a:endParaRPr kumimoji="1" lang="zh-CN" altLang="en-US"/>
          </a:p>
        </p:txBody>
      </p:sp>
    </p:spTree>
    <p:extLst>
      <p:ext uri="{BB962C8B-B14F-4D97-AF65-F5344CB8AC3E}">
        <p14:creationId xmlns:p14="http://schemas.microsoft.com/office/powerpoint/2010/main" val="3236447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4840" y="-36639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 y="642565"/>
            <a:ext cx="6446520" cy="44491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5091740"/>
            <a:ext cx="6272435" cy="170434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42</a:t>
            </a:fld>
            <a:endParaRPr kumimoji="1" lang="zh-CN" altLang="en-US"/>
          </a:p>
        </p:txBody>
      </p:sp>
    </p:spTree>
    <p:extLst>
      <p:ext uri="{BB962C8B-B14F-4D97-AF65-F5344CB8AC3E}">
        <p14:creationId xmlns:p14="http://schemas.microsoft.com/office/powerpoint/2010/main" val="20691224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895" y="1382279"/>
            <a:ext cx="8235032" cy="5493813"/>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43</a:t>
            </a:fld>
            <a:endParaRPr kumimoji="1" lang="zh-CN" altLang="en-US"/>
          </a:p>
        </p:txBody>
      </p:sp>
    </p:spTree>
    <p:extLst>
      <p:ext uri="{BB962C8B-B14F-4D97-AF65-F5344CB8AC3E}">
        <p14:creationId xmlns:p14="http://schemas.microsoft.com/office/powerpoint/2010/main" val="15377162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202"/>
            <a:ext cx="10515600" cy="1325563"/>
          </a:xfrm>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37" y="723900"/>
            <a:ext cx="9194800" cy="613410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44</a:t>
            </a:fld>
            <a:endParaRPr kumimoji="1" lang="zh-CN" altLang="en-US"/>
          </a:p>
        </p:txBody>
      </p:sp>
    </p:spTree>
    <p:extLst>
      <p:ext uri="{BB962C8B-B14F-4D97-AF65-F5344CB8AC3E}">
        <p14:creationId xmlns:p14="http://schemas.microsoft.com/office/powerpoint/2010/main" val="625851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7698"/>
            <a:ext cx="10515600" cy="1325563"/>
          </a:xfrm>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672" y="723900"/>
            <a:ext cx="9334500" cy="613410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45</a:t>
            </a:fld>
            <a:endParaRPr kumimoji="1" lang="zh-CN" altLang="en-US"/>
          </a:p>
        </p:txBody>
      </p:sp>
    </p:spTree>
    <p:extLst>
      <p:ext uri="{BB962C8B-B14F-4D97-AF65-F5344CB8AC3E}">
        <p14:creationId xmlns:p14="http://schemas.microsoft.com/office/powerpoint/2010/main" val="803972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0975"/>
            <a:ext cx="10515600" cy="1325563"/>
          </a:xfrm>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45" y="723900"/>
            <a:ext cx="9245600" cy="613410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46</a:t>
            </a:fld>
            <a:endParaRPr kumimoji="1" lang="zh-CN" altLang="en-US"/>
          </a:p>
        </p:txBody>
      </p:sp>
    </p:spTree>
    <p:extLst>
      <p:ext uri="{BB962C8B-B14F-4D97-AF65-F5344CB8AC3E}">
        <p14:creationId xmlns:p14="http://schemas.microsoft.com/office/powerpoint/2010/main" val="1862772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345" y="-160644"/>
            <a:ext cx="10515600" cy="1325563"/>
          </a:xfrm>
        </p:spPr>
        <p:txBody>
          <a:bodyPr/>
          <a:lstStyle/>
          <a:p>
            <a:r>
              <a:rPr kumimoji="1" lang="en-US" altLang="zh-CN" dirty="0" smtClean="0"/>
              <a:t>Conclusion and Goal</a:t>
            </a:r>
            <a:endParaRPr kumimoji="1" lang="zh-CN" altLang="en-US" dirty="0"/>
          </a:p>
        </p:txBody>
      </p:sp>
      <p:sp>
        <p:nvSpPr>
          <p:cNvPr id="3" name="内容占位符 2"/>
          <p:cNvSpPr>
            <a:spLocks noGrp="1"/>
          </p:cNvSpPr>
          <p:nvPr>
            <p:ph idx="1"/>
          </p:nvPr>
        </p:nvSpPr>
        <p:spPr>
          <a:xfrm>
            <a:off x="838200" y="1332959"/>
            <a:ext cx="10873636" cy="5191429"/>
          </a:xfrm>
        </p:spPr>
        <p:txBody>
          <a:bodyPr>
            <a:normAutofit fontScale="92500" lnSpcReduction="20000"/>
          </a:bodyPr>
          <a:lstStyle/>
          <a:p>
            <a:r>
              <a:rPr kumimoji="1" lang="en-US" altLang="zh-CN" sz="3600" dirty="0" smtClean="0"/>
              <a:t>Our</a:t>
            </a:r>
            <a:r>
              <a:rPr kumimoji="1" lang="zh-CN" altLang="en-US" sz="3600" dirty="0" smtClean="0"/>
              <a:t> </a:t>
            </a:r>
            <a:r>
              <a:rPr kumimoji="1" lang="en-US" altLang="zh-CN" sz="3600" dirty="0" smtClean="0"/>
              <a:t>conclusion</a:t>
            </a:r>
            <a:r>
              <a:rPr kumimoji="1" lang="zh-CN" altLang="en-US" sz="3600" dirty="0" smtClean="0"/>
              <a:t>：</a:t>
            </a:r>
          </a:p>
          <a:p>
            <a:pPr lvl="1"/>
            <a:r>
              <a:rPr kumimoji="1" lang="en-US" altLang="zh-CN" dirty="0" smtClean="0"/>
              <a:t>The</a:t>
            </a:r>
            <a:r>
              <a:rPr kumimoji="1" lang="zh-CN" altLang="en-US" dirty="0" smtClean="0"/>
              <a:t> </a:t>
            </a:r>
            <a:r>
              <a:rPr kumimoji="1" lang="en-US" altLang="zh-CN" dirty="0" smtClean="0"/>
              <a:t>predicting</a:t>
            </a:r>
            <a:r>
              <a:rPr kumimoji="1" lang="zh-CN" altLang="en-US" dirty="0" smtClean="0"/>
              <a:t> </a:t>
            </a:r>
            <a:r>
              <a:rPr kumimoji="1" lang="en-US" altLang="zh-CN" dirty="0" smtClean="0"/>
              <a:t>difficulty</a:t>
            </a:r>
            <a:r>
              <a:rPr kumimoji="1" lang="zh-CN" altLang="en-US" dirty="0" smtClean="0"/>
              <a:t> </a:t>
            </a:r>
            <a:r>
              <a:rPr kumimoji="1" lang="en-US" altLang="zh-CN" dirty="0" smtClean="0"/>
              <a:t>varies</a:t>
            </a:r>
            <a:r>
              <a:rPr kumimoji="1" lang="zh-CN" altLang="en-US" dirty="0" smtClean="0"/>
              <a:t> </a:t>
            </a:r>
            <a:r>
              <a:rPr kumimoji="1" lang="en-US" altLang="zh-CN" dirty="0" smtClean="0"/>
              <a:t>in</a:t>
            </a:r>
            <a:r>
              <a:rPr kumimoji="1" lang="zh-CN" altLang="en-US" dirty="0" smtClean="0"/>
              <a:t> </a:t>
            </a:r>
            <a:r>
              <a:rPr kumimoji="1" lang="en-US" altLang="zh-CN" dirty="0" smtClean="0"/>
              <a:t>different</a:t>
            </a:r>
            <a:r>
              <a:rPr kumimoji="1" lang="zh-CN" altLang="en-US" dirty="0" smtClean="0"/>
              <a:t> </a:t>
            </a:r>
            <a:r>
              <a:rPr kumimoji="1" lang="en-US" altLang="zh-CN" dirty="0" smtClean="0"/>
              <a:t>hybrids(parents).</a:t>
            </a:r>
            <a:r>
              <a:rPr kumimoji="1" lang="zh-CN" altLang="en-US" dirty="0" smtClean="0"/>
              <a:t> </a:t>
            </a:r>
          </a:p>
          <a:p>
            <a:pPr lvl="1"/>
            <a:endParaRPr kumimoji="1" lang="zh-CN" altLang="en-US" dirty="0" smtClean="0"/>
          </a:p>
          <a:p>
            <a:pPr lvl="1"/>
            <a:r>
              <a:rPr kumimoji="1" lang="en-US" altLang="zh-CN" dirty="0" smtClean="0"/>
              <a:t>The</a:t>
            </a:r>
            <a:r>
              <a:rPr kumimoji="1" lang="zh-CN" altLang="en-US" dirty="0" smtClean="0"/>
              <a:t> </a:t>
            </a:r>
            <a:r>
              <a:rPr kumimoji="1" lang="en-US" altLang="zh-CN" dirty="0" smtClean="0"/>
              <a:t>preliminary</a:t>
            </a:r>
            <a:r>
              <a:rPr kumimoji="1" lang="zh-CN" altLang="en-US" dirty="0" smtClean="0"/>
              <a:t> </a:t>
            </a:r>
            <a:r>
              <a:rPr kumimoji="1" lang="en-US" altLang="zh-CN" dirty="0" smtClean="0"/>
              <a:t>contest</a:t>
            </a:r>
            <a:r>
              <a:rPr kumimoji="1" lang="zh-CN" altLang="en-US" dirty="0" smtClean="0"/>
              <a:t> </a:t>
            </a:r>
            <a:r>
              <a:rPr kumimoji="1" lang="en-US" altLang="zh-CN" dirty="0" smtClean="0"/>
              <a:t>picks</a:t>
            </a:r>
            <a:r>
              <a:rPr kumimoji="1" lang="zh-CN" altLang="en-US" dirty="0" smtClean="0"/>
              <a:t> </a:t>
            </a:r>
            <a:r>
              <a:rPr kumimoji="1" lang="en-US" altLang="zh-CN" dirty="0" smtClean="0"/>
              <a:t>some</a:t>
            </a:r>
            <a:r>
              <a:rPr kumimoji="1" lang="zh-CN" altLang="en-US" dirty="0" smtClean="0"/>
              <a:t> </a:t>
            </a:r>
            <a:r>
              <a:rPr kumimoji="1" lang="en-US" altLang="zh-CN" dirty="0" smtClean="0"/>
              <a:t>difficult</a:t>
            </a:r>
            <a:r>
              <a:rPr kumimoji="1" lang="zh-CN" altLang="en-US" dirty="0" smtClean="0"/>
              <a:t> </a:t>
            </a:r>
            <a:r>
              <a:rPr kumimoji="1" lang="en-US" altLang="zh-CN" dirty="0" smtClean="0"/>
              <a:t>samples.</a:t>
            </a:r>
            <a:endParaRPr kumimoji="1" lang="zh-CN" altLang="en-US" dirty="0" smtClean="0"/>
          </a:p>
          <a:p>
            <a:pPr lvl="1"/>
            <a:r>
              <a:rPr kumimoji="1" lang="en-US" altLang="zh-CN" dirty="0" smtClean="0"/>
              <a:t>Most</a:t>
            </a:r>
            <a:r>
              <a:rPr kumimoji="1" lang="zh-CN" altLang="en-US" dirty="0" smtClean="0"/>
              <a:t> </a:t>
            </a:r>
            <a:r>
              <a:rPr kumimoji="1" lang="en-US" altLang="zh-CN" dirty="0" smtClean="0"/>
              <a:t>samples</a:t>
            </a:r>
            <a:r>
              <a:rPr kumimoji="1" lang="zh-CN" altLang="en-US" dirty="0" smtClean="0"/>
              <a:t> </a:t>
            </a:r>
            <a:r>
              <a:rPr kumimoji="1" lang="en-US" altLang="zh-CN" dirty="0" smtClean="0"/>
              <a:t>in</a:t>
            </a:r>
            <a:r>
              <a:rPr kumimoji="1" lang="zh-CN" altLang="en-US" dirty="0" smtClean="0"/>
              <a:t> </a:t>
            </a:r>
            <a:r>
              <a:rPr kumimoji="1" lang="en-US" altLang="zh-CN" dirty="0" smtClean="0"/>
              <a:t>dataset</a:t>
            </a:r>
            <a:r>
              <a:rPr kumimoji="1" lang="zh-CN" altLang="en-US" dirty="0" smtClean="0"/>
              <a:t> </a:t>
            </a:r>
            <a:r>
              <a:rPr kumimoji="1" lang="en-US" altLang="zh-CN" dirty="0" smtClean="0"/>
              <a:t>are</a:t>
            </a:r>
            <a:r>
              <a:rPr kumimoji="1" lang="zh-CN" altLang="en-US" dirty="0" smtClean="0"/>
              <a:t> </a:t>
            </a:r>
            <a:r>
              <a:rPr kumimoji="1" lang="en-US" altLang="zh-CN" dirty="0" smtClean="0"/>
              <a:t>easy</a:t>
            </a:r>
            <a:r>
              <a:rPr kumimoji="1" lang="zh-CN" altLang="en-US" dirty="0" smtClean="0"/>
              <a:t> </a:t>
            </a:r>
            <a:r>
              <a:rPr kumimoji="1" lang="en-US" altLang="zh-CN" dirty="0" smtClean="0"/>
              <a:t>to</a:t>
            </a:r>
            <a:r>
              <a:rPr kumimoji="1" lang="zh-CN" altLang="en-US" dirty="0" smtClean="0"/>
              <a:t> </a:t>
            </a:r>
            <a:r>
              <a:rPr kumimoji="1" lang="en-US" altLang="zh-CN" dirty="0" smtClean="0"/>
              <a:t>predict.</a:t>
            </a:r>
            <a:endParaRPr kumimoji="1" lang="zh-CN" altLang="en-US" dirty="0" smtClean="0"/>
          </a:p>
          <a:p>
            <a:pPr lvl="1"/>
            <a:r>
              <a:rPr kumimoji="1" lang="en-US" altLang="zh-CN" dirty="0"/>
              <a:t>Determine predicting difficulty </a:t>
            </a:r>
            <a:r>
              <a:rPr kumimoji="1" lang="en-US" altLang="zh-CN" dirty="0" smtClean="0"/>
              <a:t>previously is </a:t>
            </a:r>
            <a:r>
              <a:rPr kumimoji="1" lang="en-US" altLang="zh-CN" dirty="0"/>
              <a:t>very difficult</a:t>
            </a:r>
          </a:p>
          <a:p>
            <a:pPr lvl="1"/>
            <a:endParaRPr kumimoji="1" lang="zh-CN" altLang="en-US" dirty="0" smtClean="0"/>
          </a:p>
          <a:p>
            <a:pPr lvl="1"/>
            <a:r>
              <a:rPr lang="en-US" altLang="zh-CN" dirty="0" smtClean="0"/>
              <a:t>The</a:t>
            </a:r>
            <a:r>
              <a:rPr lang="zh-CN" altLang="en-US" dirty="0" smtClean="0"/>
              <a:t> </a:t>
            </a:r>
            <a:r>
              <a:rPr lang="en-US" altLang="zh-CN" dirty="0" smtClean="0"/>
              <a:t>evaluation criterion</a:t>
            </a:r>
            <a:r>
              <a:rPr lang="zh-CN" altLang="en-US" dirty="0" smtClean="0"/>
              <a:t> </a:t>
            </a:r>
            <a:r>
              <a:rPr lang="en-US" altLang="zh-CN" dirty="0" smtClean="0"/>
              <a:t>omits</a:t>
            </a:r>
            <a:r>
              <a:rPr lang="zh-CN" altLang="en-US" dirty="0" smtClean="0"/>
              <a:t> </a:t>
            </a:r>
            <a:r>
              <a:rPr lang="en-US" altLang="zh-CN" dirty="0" smtClean="0"/>
              <a:t>the</a:t>
            </a:r>
            <a:r>
              <a:rPr lang="zh-CN" altLang="en-US" dirty="0" smtClean="0"/>
              <a:t> </a:t>
            </a:r>
            <a:r>
              <a:rPr lang="en-US" altLang="zh-CN" dirty="0" smtClean="0"/>
              <a:t>difference</a:t>
            </a:r>
            <a:r>
              <a:rPr lang="zh-CN" altLang="en-US" dirty="0" smtClean="0"/>
              <a:t> </a:t>
            </a:r>
            <a:r>
              <a:rPr lang="en-US" altLang="zh-CN" dirty="0" smtClean="0"/>
              <a:t>in</a:t>
            </a:r>
            <a:r>
              <a:rPr lang="zh-CN" altLang="en-US" dirty="0" smtClean="0"/>
              <a:t> </a:t>
            </a:r>
            <a:r>
              <a:rPr lang="en-US" altLang="zh-CN" dirty="0" smtClean="0"/>
              <a:t>predicting</a:t>
            </a:r>
            <a:r>
              <a:rPr lang="zh-CN" altLang="en-US" dirty="0" smtClean="0"/>
              <a:t> </a:t>
            </a:r>
            <a:r>
              <a:rPr lang="en-US" altLang="zh-CN" dirty="0" smtClean="0"/>
              <a:t>samples</a:t>
            </a:r>
          </a:p>
          <a:p>
            <a:pPr lvl="1"/>
            <a:endParaRPr kumimoji="1" lang="en-US" altLang="zh-CN" dirty="0"/>
          </a:p>
          <a:p>
            <a:r>
              <a:rPr kumimoji="1" lang="en-US" altLang="zh-CN" sz="3600" dirty="0" smtClean="0"/>
              <a:t>Our goal:</a:t>
            </a:r>
          </a:p>
          <a:p>
            <a:r>
              <a:rPr kumimoji="1" lang="en-US" altLang="zh-CN" dirty="0" smtClean="0"/>
              <a:t>Develop</a:t>
            </a:r>
            <a:r>
              <a:rPr kumimoji="1" lang="zh-CN" altLang="en-US" dirty="0" smtClean="0"/>
              <a:t> </a:t>
            </a:r>
            <a:r>
              <a:rPr kumimoji="1" lang="en-US" altLang="zh-CN" dirty="0"/>
              <a:t>a</a:t>
            </a:r>
            <a:r>
              <a:rPr kumimoji="1" lang="zh-CN" altLang="en-US" dirty="0"/>
              <a:t> </a:t>
            </a:r>
            <a:r>
              <a:rPr kumimoji="1" lang="en-US" altLang="zh-CN" dirty="0"/>
              <a:t>model</a:t>
            </a:r>
            <a:endParaRPr kumimoji="1" lang="zh-CN" altLang="en-US" dirty="0"/>
          </a:p>
          <a:p>
            <a:pPr lvl="1"/>
            <a:r>
              <a:rPr kumimoji="1" lang="en-US" altLang="zh-CN" dirty="0"/>
              <a:t>Predict</a:t>
            </a:r>
            <a:r>
              <a:rPr kumimoji="1" lang="zh-CN" altLang="en-US" dirty="0"/>
              <a:t> </a:t>
            </a:r>
            <a:r>
              <a:rPr kumimoji="1" lang="en-US" altLang="zh-CN" dirty="0"/>
              <a:t>easy-prediction</a:t>
            </a:r>
            <a:r>
              <a:rPr kumimoji="1" lang="zh-CN" altLang="en-US" dirty="0"/>
              <a:t> </a:t>
            </a:r>
            <a:r>
              <a:rPr kumimoji="1" lang="en-US" altLang="zh-CN" dirty="0"/>
              <a:t>sample</a:t>
            </a:r>
            <a:endParaRPr kumimoji="1" lang="zh-CN" altLang="en-US" dirty="0"/>
          </a:p>
          <a:p>
            <a:pPr lvl="1"/>
            <a:r>
              <a:rPr kumimoji="1" lang="en-US" altLang="zh-CN" sz="2800" b="1" dirty="0"/>
              <a:t>Predict</a:t>
            </a:r>
            <a:r>
              <a:rPr kumimoji="1" lang="zh-CN" altLang="en-US" sz="2800" b="1" dirty="0"/>
              <a:t> </a:t>
            </a:r>
            <a:r>
              <a:rPr kumimoji="1" lang="en-US" altLang="zh-CN" sz="2800" b="1" dirty="0"/>
              <a:t>hard-prediction</a:t>
            </a:r>
            <a:r>
              <a:rPr kumimoji="1" lang="zh-CN" altLang="en-US" sz="2800" b="1" dirty="0"/>
              <a:t> </a:t>
            </a:r>
            <a:r>
              <a:rPr kumimoji="1" lang="en-US" altLang="zh-CN" sz="2800" b="1" dirty="0"/>
              <a:t>sample</a:t>
            </a:r>
            <a:endParaRPr kumimoji="1" lang="zh-CN" altLang="en-US" sz="2800" b="1" dirty="0"/>
          </a:p>
          <a:p>
            <a:r>
              <a:rPr kumimoji="1" lang="en-US" altLang="zh-CN" dirty="0" smtClean="0"/>
              <a:t>Use a</a:t>
            </a:r>
            <a:r>
              <a:rPr kumimoji="1" lang="zh-CN" altLang="en-US" dirty="0" smtClean="0"/>
              <a:t> </a:t>
            </a:r>
            <a:r>
              <a:rPr kumimoji="1" lang="en-US" altLang="zh-CN" dirty="0"/>
              <a:t>better</a:t>
            </a:r>
            <a:r>
              <a:rPr kumimoji="1" lang="zh-CN" altLang="en-US" dirty="0"/>
              <a:t> </a:t>
            </a:r>
            <a:r>
              <a:rPr kumimoji="1" lang="en-US" altLang="zh-CN" dirty="0"/>
              <a:t>test</a:t>
            </a:r>
            <a:r>
              <a:rPr kumimoji="1" lang="zh-CN" altLang="en-US" dirty="0"/>
              <a:t> </a:t>
            </a:r>
            <a:r>
              <a:rPr kumimoji="1" lang="en-US" altLang="zh-CN" dirty="0"/>
              <a:t>and</a:t>
            </a:r>
            <a:r>
              <a:rPr kumimoji="1" lang="zh-CN" altLang="en-US" dirty="0"/>
              <a:t> </a:t>
            </a:r>
            <a:r>
              <a:rPr kumimoji="1" lang="en-US" altLang="zh-CN" dirty="0"/>
              <a:t>evaluate</a:t>
            </a:r>
            <a:r>
              <a:rPr kumimoji="1" lang="zh-CN" altLang="en-US" dirty="0"/>
              <a:t> </a:t>
            </a:r>
            <a:r>
              <a:rPr kumimoji="1" lang="en-US" altLang="zh-CN" dirty="0"/>
              <a:t>criterion </a:t>
            </a:r>
            <a:endParaRPr kumimoji="1" lang="zh-CN" altLang="en-US" dirty="0"/>
          </a:p>
          <a:p>
            <a:pPr lvl="1"/>
            <a:endParaRPr lang="en-US" altLang="zh-CN" dirty="0" smtClean="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5</a:t>
            </a:fld>
            <a:endParaRPr kumimoji="1" lang="zh-CN" altLang="en-US"/>
          </a:p>
        </p:txBody>
      </p:sp>
    </p:spTree>
    <p:extLst>
      <p:ext uri="{BB962C8B-B14F-4D97-AF65-F5344CB8AC3E}">
        <p14:creationId xmlns:p14="http://schemas.microsoft.com/office/powerpoint/2010/main" val="153910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LD</a:t>
            </a:r>
            <a:endParaRPr kumimoji="1" lang="zh-CN" altLang="en-US" dirty="0"/>
          </a:p>
        </p:txBody>
      </p:sp>
      <p:sp>
        <p:nvSpPr>
          <p:cNvPr id="3" name="内容占位符 2"/>
          <p:cNvSpPr>
            <a:spLocks noGrp="1"/>
          </p:cNvSpPr>
          <p:nvPr>
            <p:ph idx="1"/>
          </p:nvPr>
        </p:nvSpPr>
        <p:spPr/>
        <p:txBody>
          <a:bodyPr/>
          <a:lstStyle/>
          <a:p>
            <a:r>
              <a:rPr kumimoji="1" lang="en-US" altLang="zh-CN" dirty="0" smtClean="0"/>
              <a:t>Use</a:t>
            </a:r>
            <a:r>
              <a:rPr kumimoji="1" lang="zh-CN" altLang="en-US" dirty="0" smtClean="0"/>
              <a:t> </a:t>
            </a:r>
            <a:r>
              <a:rPr kumimoji="1" lang="en-US" altLang="zh-CN" dirty="0" smtClean="0"/>
              <a:t>r^2</a:t>
            </a:r>
            <a:r>
              <a:rPr kumimoji="1" lang="zh-CN" altLang="en-US" dirty="0" smtClean="0"/>
              <a:t> </a:t>
            </a:r>
            <a:r>
              <a:rPr kumimoji="1" lang="en-US" altLang="zh-CN" dirty="0" smtClean="0"/>
              <a:t>&lt;</a:t>
            </a:r>
            <a:r>
              <a:rPr kumimoji="1" lang="zh-CN" altLang="en-US" dirty="0" smtClean="0"/>
              <a:t> </a:t>
            </a:r>
            <a:r>
              <a:rPr kumimoji="1" lang="en-US" altLang="zh-CN" dirty="0" smtClean="0"/>
              <a:t>0.1</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499" y="365125"/>
            <a:ext cx="8706213" cy="6176963"/>
          </a:xfrm>
          <a:prstGeom prst="rect">
            <a:avLst/>
          </a:prstGeom>
        </p:spPr>
      </p:pic>
    </p:spTree>
    <p:extLst>
      <p:ext uri="{BB962C8B-B14F-4D97-AF65-F5344CB8AC3E}">
        <p14:creationId xmlns:p14="http://schemas.microsoft.com/office/powerpoint/2010/main" val="89406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Add</a:t>
            </a:r>
            <a:r>
              <a:rPr kumimoji="1" lang="zh-CN" altLang="en-US" dirty="0" smtClean="0"/>
              <a:t> </a:t>
            </a:r>
            <a:r>
              <a:rPr kumimoji="1" lang="en-US" altLang="zh-CN" dirty="0" smtClean="0"/>
              <a:t>new</a:t>
            </a:r>
            <a:r>
              <a:rPr kumimoji="1" lang="zh-CN" altLang="en-US" dirty="0" smtClean="0"/>
              <a:t> </a:t>
            </a:r>
            <a:r>
              <a:rPr kumimoji="1" lang="en-US" altLang="zh-CN" dirty="0" smtClean="0"/>
              <a:t>features</a:t>
            </a:r>
            <a:endParaRPr kumimoji="1" lang="zh-CN" altLang="en-US" dirty="0"/>
          </a:p>
        </p:txBody>
      </p:sp>
      <p:sp>
        <p:nvSpPr>
          <p:cNvPr id="3" name="内容占位符 2"/>
          <p:cNvSpPr>
            <a:spLocks noGrp="1"/>
          </p:cNvSpPr>
          <p:nvPr>
            <p:ph idx="1"/>
          </p:nvPr>
        </p:nvSpPr>
        <p:spPr>
          <a:xfrm>
            <a:off x="838200" y="1825624"/>
            <a:ext cx="10515600" cy="4824557"/>
          </a:xfrm>
        </p:spPr>
        <p:txBody>
          <a:bodyPr>
            <a:normAutofit/>
          </a:bodyPr>
          <a:lstStyle/>
          <a:p>
            <a:r>
              <a:rPr kumimoji="1" lang="en-US" altLang="zh-CN" dirty="0" err="1" smtClean="0"/>
              <a:t>eQTL</a:t>
            </a:r>
            <a:r>
              <a:rPr kumimoji="1" lang="en-US" altLang="zh-CN" dirty="0" smtClean="0"/>
              <a:t>:</a:t>
            </a:r>
            <a:endParaRPr kumimoji="1" lang="zh-CN" altLang="en-US" dirty="0" smtClean="0"/>
          </a:p>
          <a:p>
            <a:pPr lvl="1"/>
            <a:r>
              <a:rPr kumimoji="1" lang="en-US" altLang="zh-CN" dirty="0" smtClean="0"/>
              <a:t>Use</a:t>
            </a:r>
            <a:r>
              <a:rPr kumimoji="1" lang="zh-CN" altLang="en-US" dirty="0" smtClean="0"/>
              <a:t> </a:t>
            </a:r>
            <a:r>
              <a:rPr kumimoji="1" lang="en-US" altLang="zh-CN" dirty="0" smtClean="0"/>
              <a:t>whole</a:t>
            </a:r>
            <a:r>
              <a:rPr kumimoji="1" lang="zh-CN" altLang="en-US" dirty="0" smtClean="0"/>
              <a:t> </a:t>
            </a:r>
            <a:r>
              <a:rPr kumimoji="1" lang="en-US" altLang="zh-CN" dirty="0" smtClean="0"/>
              <a:t>genome(SNP)</a:t>
            </a:r>
            <a:r>
              <a:rPr kumimoji="1" lang="zh-CN" altLang="en-US" dirty="0" smtClean="0"/>
              <a:t> </a:t>
            </a:r>
            <a:r>
              <a:rPr kumimoji="1" lang="en-US" altLang="zh-CN" dirty="0" smtClean="0"/>
              <a:t>and</a:t>
            </a:r>
            <a:r>
              <a:rPr kumimoji="1" lang="zh-CN" altLang="en-US" dirty="0" smtClean="0"/>
              <a:t> </a:t>
            </a:r>
            <a:r>
              <a:rPr kumimoji="1" lang="en-US" altLang="zh-CN" dirty="0" smtClean="0"/>
              <a:t>RNA-seq.</a:t>
            </a:r>
            <a:endParaRPr kumimoji="1" lang="zh-CN" altLang="en-US" dirty="0" smtClean="0"/>
          </a:p>
          <a:p>
            <a:r>
              <a:rPr kumimoji="1" lang="en-US" altLang="zh-CN" dirty="0" smtClean="0"/>
              <a:t>Parents</a:t>
            </a:r>
            <a:r>
              <a:rPr kumimoji="1" lang="zh-CN" altLang="en-US" dirty="0" smtClean="0"/>
              <a:t> </a:t>
            </a:r>
            <a:r>
              <a:rPr kumimoji="1" lang="en-US" altLang="zh-CN" dirty="0" smtClean="0"/>
              <a:t>SNP:</a:t>
            </a:r>
            <a:endParaRPr kumimoji="1" lang="zh-CN" altLang="en-US" dirty="0" smtClean="0"/>
          </a:p>
          <a:p>
            <a:pPr lvl="1"/>
            <a:r>
              <a:rPr kumimoji="1" lang="en-US" altLang="zh-CN" dirty="0" smtClean="0"/>
              <a:t>Help</a:t>
            </a:r>
            <a:r>
              <a:rPr kumimoji="1" lang="zh-CN" altLang="en-US" dirty="0" smtClean="0"/>
              <a:t> </a:t>
            </a:r>
            <a:r>
              <a:rPr kumimoji="1" lang="en-US" altLang="zh-CN" dirty="0" smtClean="0"/>
              <a:t>feature</a:t>
            </a:r>
            <a:r>
              <a:rPr kumimoji="1" lang="zh-CN" altLang="en-US" dirty="0" smtClean="0"/>
              <a:t> </a:t>
            </a:r>
            <a:r>
              <a:rPr kumimoji="1" lang="en-US" altLang="zh-CN" dirty="0" smtClean="0"/>
              <a:t>selection,</a:t>
            </a:r>
            <a:r>
              <a:rPr kumimoji="1" lang="zh-CN" altLang="en-US" dirty="0" smtClean="0"/>
              <a:t> </a:t>
            </a:r>
            <a:r>
              <a:rPr kumimoji="1" lang="en-US" altLang="zh-CN" dirty="0" smtClean="0"/>
              <a:t>add</a:t>
            </a:r>
            <a:r>
              <a:rPr kumimoji="1" lang="zh-CN" altLang="en-US" dirty="0" smtClean="0"/>
              <a:t> </a:t>
            </a:r>
            <a:r>
              <a:rPr kumimoji="1" lang="en-US" altLang="zh-CN" dirty="0" smtClean="0"/>
              <a:t>to</a:t>
            </a:r>
            <a:r>
              <a:rPr kumimoji="1" lang="zh-CN" altLang="en-US" dirty="0" smtClean="0"/>
              <a:t> </a:t>
            </a:r>
            <a:r>
              <a:rPr kumimoji="1" lang="en-US" altLang="zh-CN" dirty="0" smtClean="0"/>
              <a:t>M-R</a:t>
            </a:r>
            <a:r>
              <a:rPr kumimoji="1" lang="zh-CN" altLang="en-US" dirty="0" smtClean="0"/>
              <a:t> </a:t>
            </a:r>
            <a:r>
              <a:rPr kumimoji="1" lang="en-US" altLang="zh-CN" dirty="0" smtClean="0"/>
              <a:t>model</a:t>
            </a:r>
            <a:r>
              <a:rPr kumimoji="1" lang="zh-CN" altLang="en-US" dirty="0" smtClean="0"/>
              <a:t> </a:t>
            </a:r>
            <a:r>
              <a:rPr kumimoji="1" lang="en-US" altLang="zh-CN" dirty="0" smtClean="0"/>
              <a:t>as</a:t>
            </a:r>
            <a:r>
              <a:rPr kumimoji="1" lang="zh-CN" altLang="en-US" dirty="0" smtClean="0"/>
              <a:t> </a:t>
            </a:r>
            <a:r>
              <a:rPr kumimoji="1" lang="en-US" altLang="zh-CN" dirty="0" smtClean="0"/>
              <a:t>similarity</a:t>
            </a:r>
            <a:r>
              <a:rPr kumimoji="1" lang="zh-CN" altLang="en-US" dirty="0" smtClean="0"/>
              <a:t> </a:t>
            </a:r>
            <a:r>
              <a:rPr kumimoji="1" lang="en-US" altLang="zh-CN" dirty="0" smtClean="0"/>
              <a:t>measurement</a:t>
            </a:r>
            <a:r>
              <a:rPr kumimoji="1" lang="en-US" altLang="zh-CN" dirty="0"/>
              <a:t>.</a:t>
            </a:r>
            <a:endParaRPr kumimoji="1" lang="zh-CN" altLang="en-US" dirty="0"/>
          </a:p>
          <a:p>
            <a:r>
              <a:rPr kumimoji="1" lang="en-US" altLang="zh-CN" dirty="0" smtClean="0"/>
              <a:t>Hybrid</a:t>
            </a:r>
            <a:r>
              <a:rPr kumimoji="1" lang="zh-CN" altLang="en-US" dirty="0" smtClean="0"/>
              <a:t> </a:t>
            </a:r>
            <a:r>
              <a:rPr kumimoji="1" lang="en-US" altLang="zh-CN" dirty="0" smtClean="0"/>
              <a:t>with</a:t>
            </a:r>
            <a:r>
              <a:rPr kumimoji="1" lang="zh-CN" altLang="en-US" dirty="0" smtClean="0"/>
              <a:t> </a:t>
            </a:r>
            <a:r>
              <a:rPr kumimoji="1" lang="en-US" altLang="zh-CN" dirty="0" smtClean="0"/>
              <a:t>unknown</a:t>
            </a:r>
            <a:r>
              <a:rPr kumimoji="1" lang="zh-CN" altLang="en-US" dirty="0" smtClean="0"/>
              <a:t> </a:t>
            </a:r>
            <a:r>
              <a:rPr kumimoji="1" lang="en-US" altLang="zh-CN" dirty="0" smtClean="0"/>
              <a:t>traits’</a:t>
            </a:r>
            <a:r>
              <a:rPr kumimoji="1" lang="zh-CN" altLang="en-US" dirty="0" smtClean="0"/>
              <a:t>  </a:t>
            </a:r>
            <a:r>
              <a:rPr kumimoji="1" lang="en-US" altLang="zh-CN" dirty="0" smtClean="0"/>
              <a:t>SNPs:</a:t>
            </a:r>
            <a:endParaRPr kumimoji="1" lang="zh-CN" altLang="en-US" dirty="0" smtClean="0"/>
          </a:p>
          <a:p>
            <a:pPr lvl="1"/>
            <a:r>
              <a:rPr kumimoji="1" lang="en-US" altLang="zh-CN" dirty="0" smtClean="0"/>
              <a:t>Unsupervised</a:t>
            </a:r>
            <a:r>
              <a:rPr kumimoji="1" lang="zh-CN" altLang="en-US" dirty="0" smtClean="0"/>
              <a:t> </a:t>
            </a:r>
            <a:r>
              <a:rPr kumimoji="1" lang="en-US" altLang="zh-CN" dirty="0" smtClean="0"/>
              <a:t>learning.</a:t>
            </a:r>
            <a:r>
              <a:rPr kumimoji="1" lang="zh-CN" altLang="en-US" dirty="0" smtClean="0"/>
              <a:t> </a:t>
            </a:r>
            <a:r>
              <a:rPr kumimoji="1" lang="en-US" altLang="zh-CN" dirty="0" smtClean="0"/>
              <a:t>Help</a:t>
            </a:r>
            <a:r>
              <a:rPr kumimoji="1" lang="zh-CN" altLang="en-US" dirty="0" smtClean="0"/>
              <a:t> </a:t>
            </a:r>
            <a:r>
              <a:rPr kumimoji="1" lang="en-US" altLang="zh-CN" dirty="0" smtClean="0"/>
              <a:t>calculate</a:t>
            </a:r>
            <a:r>
              <a:rPr kumimoji="1" lang="zh-CN" altLang="en-US" dirty="0" smtClean="0"/>
              <a:t> </a:t>
            </a:r>
            <a:r>
              <a:rPr kumimoji="1" lang="en-US" altLang="zh-CN" dirty="0" smtClean="0"/>
              <a:t>LD</a:t>
            </a:r>
            <a:r>
              <a:rPr kumimoji="1" lang="zh-CN" altLang="en-US" dirty="0" smtClean="0"/>
              <a:t> </a:t>
            </a:r>
            <a:r>
              <a:rPr kumimoji="1" lang="en-US" altLang="zh-CN" dirty="0" smtClean="0"/>
              <a:t>and</a:t>
            </a:r>
            <a:r>
              <a:rPr kumimoji="1" lang="zh-CN" altLang="en-US" dirty="0" smtClean="0"/>
              <a:t> </a:t>
            </a:r>
            <a:r>
              <a:rPr kumimoji="1" lang="en-US" altLang="zh-CN" dirty="0" smtClean="0"/>
              <a:t>clustering.</a:t>
            </a:r>
            <a:endParaRPr kumimoji="1" lang="zh-CN" altLang="en-US" dirty="0"/>
          </a:p>
          <a:p>
            <a:r>
              <a:rPr kumimoji="1" lang="en-US" altLang="zh-CN" dirty="0" smtClean="0"/>
              <a:t>Whole</a:t>
            </a:r>
            <a:r>
              <a:rPr kumimoji="1" lang="zh-CN" altLang="en-US" dirty="0" smtClean="0"/>
              <a:t> </a:t>
            </a:r>
            <a:r>
              <a:rPr kumimoji="1" lang="en-US" altLang="zh-CN" dirty="0" smtClean="0"/>
              <a:t>genome</a:t>
            </a:r>
            <a:r>
              <a:rPr kumimoji="1" lang="zh-CN" altLang="en-US" dirty="0" smtClean="0"/>
              <a:t> </a:t>
            </a:r>
            <a:r>
              <a:rPr kumimoji="1" lang="en-US" altLang="zh-CN" dirty="0" smtClean="0"/>
              <a:t>data</a:t>
            </a:r>
            <a:endParaRPr kumimoji="1" lang="zh-CN" altLang="en-US" dirty="0" smtClean="0"/>
          </a:p>
          <a:p>
            <a:pPr lvl="1"/>
            <a:r>
              <a:rPr kumimoji="1" lang="en-US" altLang="zh-CN" dirty="0" smtClean="0"/>
              <a:t>Structure</a:t>
            </a:r>
            <a:r>
              <a:rPr kumimoji="1" lang="zh-CN" altLang="en-US" dirty="0" smtClean="0"/>
              <a:t> </a:t>
            </a:r>
            <a:r>
              <a:rPr kumimoji="1" lang="en-US" altLang="zh-CN" dirty="0" smtClean="0"/>
              <a:t>variance</a:t>
            </a:r>
            <a:endParaRPr kumimoji="1" lang="zh-CN" altLang="en-US" dirty="0" smtClean="0"/>
          </a:p>
          <a:p>
            <a:r>
              <a:rPr kumimoji="1" lang="en-US" altLang="zh-CN" dirty="0" smtClean="0"/>
              <a:t>Regulation</a:t>
            </a:r>
            <a:r>
              <a:rPr kumimoji="1" lang="zh-CN" altLang="en-US" dirty="0" smtClean="0"/>
              <a:t> </a:t>
            </a:r>
            <a:r>
              <a:rPr kumimoji="1" lang="en-US" altLang="zh-CN" dirty="0" smtClean="0"/>
              <a:t>network</a:t>
            </a:r>
            <a:endParaRPr kumimoji="1" lang="zh-CN" altLang="en-US" dirty="0" smtClean="0"/>
          </a:p>
          <a:p>
            <a:r>
              <a:rPr kumimoji="1" lang="en-US" altLang="zh-CN" dirty="0" smtClean="0"/>
              <a:t>Gene</a:t>
            </a:r>
            <a:r>
              <a:rPr kumimoji="1" lang="zh-CN" altLang="en-US" dirty="0" smtClean="0"/>
              <a:t> </a:t>
            </a:r>
            <a:r>
              <a:rPr kumimoji="1" lang="en-US" altLang="zh-CN" dirty="0" smtClean="0"/>
              <a:t>annotation</a:t>
            </a:r>
            <a:endParaRPr kumimoji="1" lang="zh-CN" altLang="en-US" dirty="0"/>
          </a:p>
        </p:txBody>
      </p:sp>
    </p:spTree>
    <p:extLst>
      <p:ext uri="{BB962C8B-B14F-4D97-AF65-F5344CB8AC3E}">
        <p14:creationId xmlns:p14="http://schemas.microsoft.com/office/powerpoint/2010/main" val="1915678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25" y="47626"/>
            <a:ext cx="10515600" cy="1643062"/>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2008187"/>
            <a:ext cx="9553575" cy="4838291"/>
          </a:xfrm>
          <a:prstGeom prst="rect">
            <a:avLst/>
          </a:prstGeom>
        </p:spPr>
      </p:pic>
    </p:spTree>
    <p:extLst>
      <p:ext uri="{BB962C8B-B14F-4D97-AF65-F5344CB8AC3E}">
        <p14:creationId xmlns:p14="http://schemas.microsoft.com/office/powerpoint/2010/main" val="38072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Residual</a:t>
            </a:r>
            <a:r>
              <a:rPr kumimoji="1" lang="zh-CN" altLang="en-US" dirty="0" smtClean="0"/>
              <a:t> </a:t>
            </a:r>
            <a:r>
              <a:rPr kumimoji="1" lang="en-US" altLang="zh-CN" dirty="0" smtClean="0"/>
              <a:t>model</a:t>
            </a:r>
            <a:r>
              <a:rPr kumimoji="1" lang="zh-CN" altLang="en-US" dirty="0" smtClean="0"/>
              <a:t> </a:t>
            </a:r>
            <a:r>
              <a:rPr kumimoji="1" lang="en-US" altLang="zh-CN" dirty="0" smtClean="0"/>
              <a:t>isn’t enough</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132897"/>
            <a:ext cx="11076404" cy="5046230"/>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9</a:t>
            </a:fld>
            <a:endParaRPr kumimoji="1" lang="zh-CN" altLang="en-US"/>
          </a:p>
        </p:txBody>
      </p:sp>
    </p:spTree>
    <p:extLst>
      <p:ext uri="{BB962C8B-B14F-4D97-AF65-F5344CB8AC3E}">
        <p14:creationId xmlns:p14="http://schemas.microsoft.com/office/powerpoint/2010/main" val="857922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4382</TotalTime>
  <Words>3078</Words>
  <Application>Microsoft Macintosh PowerPoint</Application>
  <PresentationFormat>宽屏</PresentationFormat>
  <Paragraphs>374</Paragraphs>
  <Slides>46</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46</vt:i4>
      </vt:variant>
    </vt:vector>
  </HeadingPairs>
  <TitlesOfParts>
    <vt:vector size="52" baseType="lpstr">
      <vt:lpstr>Calibri</vt:lpstr>
      <vt:lpstr>Calibri Light</vt:lpstr>
      <vt:lpstr>Cambria Math</vt:lpstr>
      <vt:lpstr>宋体</vt:lpstr>
      <vt:lpstr>Arial</vt:lpstr>
      <vt:lpstr>Office 主题</vt:lpstr>
      <vt:lpstr>Background</vt:lpstr>
      <vt:lpstr>SNPs and phenotypes</vt:lpstr>
      <vt:lpstr>SNP data</vt:lpstr>
      <vt:lpstr>Random projection and Gaussian Process</vt:lpstr>
      <vt:lpstr>Conclusion and Goal</vt:lpstr>
      <vt:lpstr>LD</vt:lpstr>
      <vt:lpstr>Add new features</vt:lpstr>
      <vt:lpstr>PowerPoint 演示文稿</vt:lpstr>
      <vt:lpstr>Residual model isn’t enough</vt:lpstr>
      <vt:lpstr>Analyze FaST-LMM’s Principles</vt:lpstr>
      <vt:lpstr>How to use FaST-LMM </vt:lpstr>
      <vt:lpstr>How to use FaST-LMM</vt:lpstr>
      <vt:lpstr>Improve FaST-LMM</vt:lpstr>
      <vt:lpstr>Mixed-Ridge Principles</vt:lpstr>
      <vt:lpstr>Generate Λ_1 faster from U</vt:lpstr>
      <vt:lpstr>Mixed-Ridge Principles</vt:lpstr>
      <vt:lpstr>Mixed-Ridge model</vt:lpstr>
      <vt:lpstr>Generate Λ_1 faster from U</vt:lpstr>
      <vt:lpstr>Mixed-Ridge with FaST-CV</vt:lpstr>
      <vt:lpstr>PowerPoint 演示文稿</vt:lpstr>
      <vt:lpstr>Proof of equivalence</vt:lpstr>
      <vt:lpstr>Proof of equivalence</vt:lpstr>
      <vt:lpstr>Proof of equivalence</vt:lpstr>
      <vt:lpstr>Proof of equivalence</vt:lpstr>
      <vt:lpstr>FaST-LMM result</vt:lpstr>
      <vt:lpstr>Environment data</vt:lpstr>
      <vt:lpstr>Fast CV Principle</vt:lpstr>
      <vt:lpstr>Fast CV Principle</vt:lpstr>
      <vt:lpstr>Fast CV Principle</vt:lpstr>
      <vt:lpstr>Fast CV Principle</vt:lpstr>
      <vt:lpstr>PowerPoint 演示文稿</vt:lpstr>
      <vt:lpstr>Fast CV Principle</vt:lpstr>
      <vt:lpstr>PCC on validition sets</vt:lpstr>
      <vt:lpstr>PCC on validition sets</vt:lpstr>
      <vt:lpstr>Metric-Regressor algorithm</vt:lpstr>
      <vt:lpstr>Metric-Regressor algorithm</vt:lpstr>
      <vt:lpstr>Speed up Metric-Regressor</vt:lpstr>
      <vt:lpstr>Metric-Regressor principle</vt:lpstr>
      <vt:lpstr>Metric-Regressor principle</vt:lpstr>
      <vt:lpstr>Metric-Regressor principle</vt:lpstr>
      <vt:lpstr>Metric-Regressor principle</vt:lpstr>
      <vt:lpstr>Metric-Regressor principle</vt:lpstr>
      <vt:lpstr>Boxplot of PCC</vt:lpstr>
      <vt:lpstr>Boxplot of PCC</vt:lpstr>
      <vt:lpstr>Boxplot of PCC</vt:lpstr>
      <vt:lpstr>Boxplot of PCC</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229</cp:revision>
  <dcterms:created xsi:type="dcterms:W3CDTF">2018-03-13T15:09:57Z</dcterms:created>
  <dcterms:modified xsi:type="dcterms:W3CDTF">2018-03-16T16:14:02Z</dcterms:modified>
</cp:coreProperties>
</file>